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6858000" cx="9144000"/>
  <p:notesSz cx="6858000" cy="9144000"/>
  <p:embeddedFontLst>
    <p:embeddedFont>
      <p:font typeface="Gill Sans"/>
      <p:regular r:id="rId63"/>
      <p:bold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5" roundtripDataSignature="AMtx7mg7cA6A2qqqxDcApXspz4ar5YEF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A75FCB-C2DC-4865-9706-16AA203EBF71}">
  <a:tblStyle styleId="{3BA75FCB-C2DC-4865-9706-16AA203EBF7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GillSans-bold.fntdata"/><Relationship Id="rId63" Type="http://schemas.openxmlformats.org/officeDocument/2006/relationships/font" Target="fonts/GillSans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65" Type="http://customschemas.google.com/relationships/presentationmetadata" Target="meta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" name="Google Shape;576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77" name="Google Shape;577;p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72" name="Google Shape;72;p6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73" name="Google Shape;73;p6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74" name="Google Shape;74;p6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75" name="Google Shape;75;p6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99FF33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81" name="Google Shape;81;p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FF5050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99FF33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82" name="Google Shape;82;p6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6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FF5050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99FF33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99FF33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89" name="Google Shape;89;p6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0"/>
          <p:cNvSpPr txBox="1"/>
          <p:nvPr>
            <p:ph idx="1" type="body"/>
          </p:nvPr>
        </p:nvSpPr>
        <p:spPr>
          <a:xfrm rot="5400000">
            <a:off x="1705769" y="-580231"/>
            <a:ext cx="5732462" cy="9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5" name="Google Shape;95;p7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1"/>
          <p:cNvSpPr txBox="1"/>
          <p:nvPr>
            <p:ph type="title"/>
          </p:nvPr>
        </p:nvSpPr>
        <p:spPr>
          <a:xfrm rot="5400000">
            <a:off x="4572000" y="2286000"/>
            <a:ext cx="6858000" cy="228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1"/>
          <p:cNvSpPr txBox="1"/>
          <p:nvPr>
            <p:ph idx="1" type="body"/>
          </p:nvPr>
        </p:nvSpPr>
        <p:spPr>
          <a:xfrm rot="5400000">
            <a:off x="-76200" y="76200"/>
            <a:ext cx="6858000" cy="6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1" name="Google Shape;101;p7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. Texte et diagramme" type="txAndObj">
  <p:cSld name="TEXT_AND_OBJEC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2"/>
          <p:cNvSpPr txBox="1"/>
          <p:nvPr>
            <p:ph idx="1" type="body"/>
          </p:nvPr>
        </p:nvSpPr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7" name="Google Shape;107;p72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8" name="Google Shape;108;p7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. Texte et diagramme" type="objAndTx">
  <p:cSld name="OBJECT_AND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73"/>
          <p:cNvSpPr txBox="1"/>
          <p:nvPr>
            <p:ph idx="1" type="body"/>
          </p:nvPr>
        </p:nvSpPr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4" name="Google Shape;114;p73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5" name="Google Shape;115;p7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7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sur contenu" type="txOverObj">
  <p:cSld name="TEXT_OVER_OBJEC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74"/>
          <p:cNvSpPr txBox="1"/>
          <p:nvPr>
            <p:ph idx="1" type="body"/>
          </p:nvPr>
        </p:nvSpPr>
        <p:spPr>
          <a:xfrm>
            <a:off x="0" y="1125538"/>
            <a:ext cx="9144000" cy="278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1" name="Google Shape;121;p74"/>
          <p:cNvSpPr txBox="1"/>
          <p:nvPr>
            <p:ph idx="2" type="body"/>
          </p:nvPr>
        </p:nvSpPr>
        <p:spPr>
          <a:xfrm>
            <a:off x="0" y="4067175"/>
            <a:ext cx="9144000" cy="279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2" name="Google Shape;122;p7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7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7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ableau" type="tbl">
  <p:cSld name="TAB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5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7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re et contenu">
  <p:cSld name="3_Titre et contenu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99FF33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2" name="Google Shape;22;p5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7"/>
          <p:cNvSpPr/>
          <p:nvPr/>
        </p:nvSpPr>
        <p:spPr>
          <a:xfrm>
            <a:off x="340565" y="630650"/>
            <a:ext cx="4679538" cy="40165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7"/>
          <p:cNvSpPr/>
          <p:nvPr/>
        </p:nvSpPr>
        <p:spPr>
          <a:xfrm>
            <a:off x="4836033" y="461772"/>
            <a:ext cx="510920" cy="8991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7"/>
          <p:cNvSpPr/>
          <p:nvPr/>
        </p:nvSpPr>
        <p:spPr>
          <a:xfrm>
            <a:off x="4946904" y="461772"/>
            <a:ext cx="4197096" cy="89916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7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1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1"/>
          <p:cNvSpPr txBox="1"/>
          <p:nvPr>
            <p:ph idx="1" type="body"/>
          </p:nvPr>
        </p:nvSpPr>
        <p:spPr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" name="Google Shape;33;p6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2"/>
          <p:cNvSpPr txBox="1"/>
          <p:nvPr>
            <p:ph idx="1" type="body"/>
          </p:nvPr>
        </p:nvSpPr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9" name="Google Shape;39;p62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0" name="Google Shape;40;p6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4 contenus" type="fourObj">
  <p:cSld name="FOUR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3"/>
          <p:cNvSpPr txBox="1"/>
          <p:nvPr>
            <p:ph idx="1" type="body"/>
          </p:nvPr>
        </p:nvSpPr>
        <p:spPr>
          <a:xfrm>
            <a:off x="0" y="1125538"/>
            <a:ext cx="4495800" cy="278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" name="Google Shape;46;p63"/>
          <p:cNvSpPr txBox="1"/>
          <p:nvPr>
            <p:ph idx="2" type="body"/>
          </p:nvPr>
        </p:nvSpPr>
        <p:spPr>
          <a:xfrm>
            <a:off x="4648200" y="1125538"/>
            <a:ext cx="4495800" cy="278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7" name="Google Shape;47;p63"/>
          <p:cNvSpPr txBox="1"/>
          <p:nvPr>
            <p:ph idx="3" type="body"/>
          </p:nvPr>
        </p:nvSpPr>
        <p:spPr>
          <a:xfrm>
            <a:off x="0" y="4067175"/>
            <a:ext cx="4495800" cy="279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8" name="Google Shape;48;p63"/>
          <p:cNvSpPr txBox="1"/>
          <p:nvPr>
            <p:ph idx="4" type="body"/>
          </p:nvPr>
        </p:nvSpPr>
        <p:spPr>
          <a:xfrm>
            <a:off x="4648200" y="4067175"/>
            <a:ext cx="4495800" cy="279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9" name="Google Shape;49;p6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" type="objOnly">
  <p:cSld name="OBJECT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4"/>
          <p:cNvSpPr txBox="1"/>
          <p:nvPr>
            <p:ph idx="1" type="body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4" name="Google Shape;54;p6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5"/>
          <p:cNvSpPr txBox="1"/>
          <p:nvPr>
            <p:ph type="ctrTitle"/>
          </p:nvPr>
        </p:nvSpPr>
        <p:spPr>
          <a:xfrm>
            <a:off x="1817845" y="2897777"/>
            <a:ext cx="5508308" cy="692497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5"/>
          <p:cNvSpPr txBox="1"/>
          <p:nvPr>
            <p:ph idx="1" type="subTitle"/>
          </p:nvPr>
        </p:nvSpPr>
        <p:spPr>
          <a:xfrm>
            <a:off x="1206628" y="4454526"/>
            <a:ext cx="673074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99FF33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" name="Google Shape;60;p6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-tête de section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FF5050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99FF33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99FF33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66" name="Google Shape;66;p6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7"/>
          <p:cNvSpPr txBox="1"/>
          <p:nvPr>
            <p:ph idx="1" type="body"/>
          </p:nvPr>
        </p:nvSpPr>
        <p:spPr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FF505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99FF3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99FF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Relationship Id="rId7" Type="http://schemas.openxmlformats.org/officeDocument/2006/relationships/image" Target="../media/image43.png"/><Relationship Id="rId8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71.png"/><Relationship Id="rId5" Type="http://schemas.openxmlformats.org/officeDocument/2006/relationships/image" Target="../media/image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Relationship Id="rId4" Type="http://schemas.openxmlformats.org/officeDocument/2006/relationships/image" Target="../media/image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jpg"/><Relationship Id="rId4" Type="http://schemas.openxmlformats.org/officeDocument/2006/relationships/image" Target="../media/image8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jpg"/><Relationship Id="rId4" Type="http://schemas.openxmlformats.org/officeDocument/2006/relationships/image" Target="../media/image8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7.png"/><Relationship Id="rId4" Type="http://schemas.openxmlformats.org/officeDocument/2006/relationships/image" Target="../media/image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jp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2.png"/><Relationship Id="rId10" Type="http://schemas.openxmlformats.org/officeDocument/2006/relationships/image" Target="../media/image90.png"/><Relationship Id="rId13" Type="http://schemas.openxmlformats.org/officeDocument/2006/relationships/image" Target="../media/image98.png"/><Relationship Id="rId1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93.png"/><Relationship Id="rId15" Type="http://schemas.openxmlformats.org/officeDocument/2006/relationships/image" Target="../media/image103.png"/><Relationship Id="rId14" Type="http://schemas.openxmlformats.org/officeDocument/2006/relationships/image" Target="../media/image104.png"/><Relationship Id="rId16" Type="http://schemas.openxmlformats.org/officeDocument/2006/relationships/image" Target="../media/image2.jpg"/><Relationship Id="rId5" Type="http://schemas.openxmlformats.org/officeDocument/2006/relationships/image" Target="../media/image84.png"/><Relationship Id="rId6" Type="http://schemas.openxmlformats.org/officeDocument/2006/relationships/image" Target="../media/image83.png"/><Relationship Id="rId7" Type="http://schemas.openxmlformats.org/officeDocument/2006/relationships/image" Target="../media/image96.png"/><Relationship Id="rId8" Type="http://schemas.openxmlformats.org/officeDocument/2006/relationships/image" Target="../media/image91.png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1.png"/><Relationship Id="rId10" Type="http://schemas.openxmlformats.org/officeDocument/2006/relationships/image" Target="../media/image110.png"/><Relationship Id="rId13" Type="http://schemas.openxmlformats.org/officeDocument/2006/relationships/image" Target="../media/image114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9" Type="http://schemas.openxmlformats.org/officeDocument/2006/relationships/image" Target="../media/image112.png"/><Relationship Id="rId15" Type="http://schemas.openxmlformats.org/officeDocument/2006/relationships/image" Target="../media/image115.png"/><Relationship Id="rId14" Type="http://schemas.openxmlformats.org/officeDocument/2006/relationships/image" Target="../media/image116.png"/><Relationship Id="rId16" Type="http://schemas.openxmlformats.org/officeDocument/2006/relationships/image" Target="../media/image2.jp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8.png"/><Relationship Id="rId7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8.jpg"/><Relationship Id="rId4" Type="http://schemas.openxmlformats.org/officeDocument/2006/relationships/image" Target="../media/image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1.png"/><Relationship Id="rId4" Type="http://schemas.openxmlformats.org/officeDocument/2006/relationships/image" Target="../media/image119.png"/><Relationship Id="rId5" Type="http://schemas.openxmlformats.org/officeDocument/2006/relationships/image" Target="../media/image122.png"/><Relationship Id="rId6" Type="http://schemas.openxmlformats.org/officeDocument/2006/relationships/image" Target="../media/image124.png"/><Relationship Id="rId7" Type="http://schemas.openxmlformats.org/officeDocument/2006/relationships/image" Target="../media/image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0.png"/><Relationship Id="rId4" Type="http://schemas.openxmlformats.org/officeDocument/2006/relationships/image" Target="../media/image123.png"/><Relationship Id="rId5" Type="http://schemas.openxmlformats.org/officeDocument/2006/relationships/image" Target="../media/image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0.png"/><Relationship Id="rId4" Type="http://schemas.openxmlformats.org/officeDocument/2006/relationships/image" Target="../media/image126.png"/><Relationship Id="rId5" Type="http://schemas.openxmlformats.org/officeDocument/2006/relationships/image" Target="../media/image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3.jpg"/><Relationship Id="rId4" Type="http://schemas.openxmlformats.org/officeDocument/2006/relationships/image" Target="../media/image134.jpg"/><Relationship Id="rId5" Type="http://schemas.openxmlformats.org/officeDocument/2006/relationships/image" Target="../media/image136.jpg"/><Relationship Id="rId6" Type="http://schemas.openxmlformats.org/officeDocument/2006/relationships/image" Target="../media/image132.jpg"/><Relationship Id="rId7" Type="http://schemas.openxmlformats.org/officeDocument/2006/relationships/image" Target="../media/image127.png"/><Relationship Id="rId8" Type="http://schemas.openxmlformats.org/officeDocument/2006/relationships/image" Target="../media/image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0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5.png"/><Relationship Id="rId7" Type="http://schemas.openxmlformats.org/officeDocument/2006/relationships/image" Target="../media/image131.png"/><Relationship Id="rId8" Type="http://schemas.openxmlformats.org/officeDocument/2006/relationships/image" Target="../media/image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/>
        </p:nvSpPr>
        <p:spPr>
          <a:xfrm>
            <a:off x="831275" y="1854023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400" u="none" cap="none" strike="noStrike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WEBINAIRE DE FORMATION</a:t>
            </a:r>
            <a:endParaRPr/>
          </a:p>
        </p:txBody>
      </p:sp>
      <p:sp>
        <p:nvSpPr>
          <p:cNvPr id="144" name="Google Shape;144;p1"/>
          <p:cNvSpPr txBox="1"/>
          <p:nvPr/>
        </p:nvSpPr>
        <p:spPr>
          <a:xfrm>
            <a:off x="1995055" y="2755075"/>
            <a:ext cx="647205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Dépister et prévenir la dénutrition </a:t>
            </a:r>
            <a:endParaRPr/>
          </a:p>
        </p:txBody>
      </p:sp>
      <p:pic>
        <p:nvPicPr>
          <p:cNvPr descr="Une image contenant texte&#10;&#10;Description générée automatiquement" id="145" name="Google Shape;14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362" y="3429000"/>
            <a:ext cx="3505276" cy="244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/>
          <p:nvPr>
            <p:ph type="title"/>
          </p:nvPr>
        </p:nvSpPr>
        <p:spPr>
          <a:xfrm>
            <a:off x="0" y="0"/>
            <a:ext cx="9144000" cy="1397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Tomber en panne d’essence avec le réservoir à moitié vide?</a:t>
            </a:r>
            <a:endParaRPr/>
          </a:p>
        </p:txBody>
      </p:sp>
      <p:pic>
        <p:nvPicPr>
          <p:cNvPr descr="Capture d’écran 2018-11-21 à 10.02.31.png" id="310" name="Google Shape;31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5128" l="0" r="0" t="-5128"/>
          <a:stretch/>
        </p:blipFill>
        <p:spPr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311" name="Google Shape;3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Ce qu’il faut comprendre </a:t>
            </a:r>
            <a:endParaRPr/>
          </a:p>
        </p:txBody>
      </p:sp>
      <p:pic>
        <p:nvPicPr>
          <p:cNvPr id="317" name="Google Shape;3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6625" y="1905000"/>
            <a:ext cx="4652963" cy="419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11"/>
          <p:cNvGrpSpPr/>
          <p:nvPr/>
        </p:nvGrpSpPr>
        <p:grpSpPr>
          <a:xfrm>
            <a:off x="231775" y="2552700"/>
            <a:ext cx="3848100" cy="2001838"/>
            <a:chOff x="146" y="1608"/>
            <a:chExt cx="2424" cy="1261"/>
          </a:xfrm>
        </p:grpSpPr>
        <p:grpSp>
          <p:nvGrpSpPr>
            <p:cNvPr id="319" name="Google Shape;319;p11"/>
            <p:cNvGrpSpPr/>
            <p:nvPr/>
          </p:nvGrpSpPr>
          <p:grpSpPr>
            <a:xfrm>
              <a:off x="146" y="1608"/>
              <a:ext cx="1701" cy="291"/>
              <a:chOff x="146" y="1608"/>
              <a:chExt cx="1701" cy="291"/>
            </a:xfrm>
          </p:grpSpPr>
          <p:sp>
            <p:nvSpPr>
              <p:cNvPr id="320" name="Google Shape;320;p11"/>
              <p:cNvSpPr txBox="1"/>
              <p:nvPr/>
            </p:nvSpPr>
            <p:spPr>
              <a:xfrm>
                <a:off x="146" y="1608"/>
                <a:ext cx="855" cy="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fr-FR" sz="2400">
                    <a:solidFill>
                      <a:srgbClr val="CC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Energie</a:t>
                </a:r>
                <a:endParaRPr/>
              </a:p>
            </p:txBody>
          </p:sp>
          <p:cxnSp>
            <p:nvCxnSpPr>
              <p:cNvPr id="321" name="Google Shape;321;p11"/>
              <p:cNvCxnSpPr/>
              <p:nvPr/>
            </p:nvCxnSpPr>
            <p:spPr>
              <a:xfrm>
                <a:off x="948" y="1752"/>
                <a:ext cx="899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322" name="Google Shape;322;p11"/>
            <p:cNvGrpSpPr/>
            <p:nvPr/>
          </p:nvGrpSpPr>
          <p:grpSpPr>
            <a:xfrm>
              <a:off x="146" y="2578"/>
              <a:ext cx="2424" cy="291"/>
              <a:chOff x="146" y="2578"/>
              <a:chExt cx="2424" cy="291"/>
            </a:xfrm>
          </p:grpSpPr>
          <p:sp>
            <p:nvSpPr>
              <p:cNvPr id="323" name="Google Shape;323;p11"/>
              <p:cNvSpPr txBox="1"/>
              <p:nvPr/>
            </p:nvSpPr>
            <p:spPr>
              <a:xfrm>
                <a:off x="146" y="2578"/>
                <a:ext cx="1005" cy="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fr-FR" sz="2400">
                    <a:solidFill>
                      <a:srgbClr val="CC0000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Défenses</a:t>
                </a:r>
                <a:endParaRPr/>
              </a:p>
            </p:txBody>
          </p:sp>
          <p:cxnSp>
            <p:nvCxnSpPr>
              <p:cNvPr id="324" name="Google Shape;324;p11"/>
              <p:cNvCxnSpPr/>
              <p:nvPr/>
            </p:nvCxnSpPr>
            <p:spPr>
              <a:xfrm>
                <a:off x="1160" y="2722"/>
                <a:ext cx="141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CC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325" name="Google Shape;325;p11"/>
          <p:cNvGrpSpPr/>
          <p:nvPr/>
        </p:nvGrpSpPr>
        <p:grpSpPr>
          <a:xfrm>
            <a:off x="5219700" y="4092575"/>
            <a:ext cx="3605213" cy="461963"/>
            <a:chOff x="3288" y="2559"/>
            <a:chExt cx="2271" cy="291"/>
          </a:xfrm>
        </p:grpSpPr>
        <p:sp>
          <p:nvSpPr>
            <p:cNvPr id="326" name="Google Shape;326;p11"/>
            <p:cNvSpPr txBox="1"/>
            <p:nvPr/>
          </p:nvSpPr>
          <p:spPr>
            <a:xfrm>
              <a:off x="4498" y="2559"/>
              <a:ext cx="1061" cy="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2400">
                  <a:solidFill>
                    <a:srgbClr val="CC0000"/>
                  </a:solidFill>
                  <a:latin typeface="Gill Sans"/>
                  <a:ea typeface="Gill Sans"/>
                  <a:cs typeface="Gill Sans"/>
                  <a:sym typeface="Gill Sans"/>
                </a:rPr>
                <a:t>Pronostic</a:t>
              </a:r>
              <a:endParaRPr/>
            </a:p>
          </p:txBody>
        </p:sp>
        <p:cxnSp>
          <p:nvCxnSpPr>
            <p:cNvPr id="327" name="Google Shape;327;p11"/>
            <p:cNvCxnSpPr/>
            <p:nvPr/>
          </p:nvCxnSpPr>
          <p:spPr>
            <a:xfrm>
              <a:off x="3288" y="2703"/>
              <a:ext cx="1152" cy="0"/>
            </a:xfrm>
            <a:prstGeom prst="straightConnector1">
              <a:avLst/>
            </a:prstGeom>
            <a:noFill/>
            <a:ln cap="flat" cmpd="sng" w="3810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descr="Une image contenant texte&#10;&#10;Description générée automatiquement" id="328" name="Google Shape;32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Avec l’âge...</a:t>
            </a:r>
            <a:endParaRPr/>
          </a:p>
        </p:txBody>
      </p:sp>
      <p:sp>
        <p:nvSpPr>
          <p:cNvPr id="334" name="Google Shape;334;p12"/>
          <p:cNvSpPr txBox="1"/>
          <p:nvPr/>
        </p:nvSpPr>
        <p:spPr>
          <a:xfrm>
            <a:off x="4095750" y="4400550"/>
            <a:ext cx="184150" cy="461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Capture d’écran 2017-09-18 à 18.21.05.png" id="335" name="Google Shape;3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300" y="2205038"/>
            <a:ext cx="7645400" cy="337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336" name="Google Shape;33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Même chez un obèse !</a:t>
            </a:r>
            <a:endParaRPr/>
          </a:p>
        </p:txBody>
      </p:sp>
      <p:pic>
        <p:nvPicPr>
          <p:cNvPr id="342" name="Google Shape;3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45317"/>
            <a:ext cx="9144000" cy="376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343" name="Google Shape;3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réservoir « musculaire »</a:t>
            </a:r>
            <a:endParaRPr/>
          </a:p>
        </p:txBody>
      </p:sp>
      <p:sp>
        <p:nvSpPr>
          <p:cNvPr id="349" name="Google Shape;349;p14"/>
          <p:cNvSpPr/>
          <p:nvPr/>
        </p:nvSpPr>
        <p:spPr>
          <a:xfrm>
            <a:off x="5083175" y="2051050"/>
            <a:ext cx="3810000" cy="42322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0" name="Google Shape;350;p14"/>
          <p:cNvCxnSpPr/>
          <p:nvPr/>
        </p:nvCxnSpPr>
        <p:spPr>
          <a:xfrm>
            <a:off x="5902325" y="2259013"/>
            <a:ext cx="1588" cy="3455987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14"/>
          <p:cNvCxnSpPr/>
          <p:nvPr/>
        </p:nvCxnSpPr>
        <p:spPr>
          <a:xfrm>
            <a:off x="5865813" y="57150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14"/>
          <p:cNvCxnSpPr/>
          <p:nvPr/>
        </p:nvCxnSpPr>
        <p:spPr>
          <a:xfrm>
            <a:off x="5865813" y="48514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14"/>
          <p:cNvCxnSpPr/>
          <p:nvPr/>
        </p:nvCxnSpPr>
        <p:spPr>
          <a:xfrm>
            <a:off x="5865813" y="39878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14"/>
          <p:cNvCxnSpPr/>
          <p:nvPr/>
        </p:nvCxnSpPr>
        <p:spPr>
          <a:xfrm>
            <a:off x="5865813" y="31242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14"/>
          <p:cNvCxnSpPr/>
          <p:nvPr/>
        </p:nvCxnSpPr>
        <p:spPr>
          <a:xfrm>
            <a:off x="5865813" y="2259013"/>
            <a:ext cx="36512" cy="1587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14"/>
          <p:cNvCxnSpPr/>
          <p:nvPr/>
        </p:nvCxnSpPr>
        <p:spPr>
          <a:xfrm>
            <a:off x="5902325" y="5715000"/>
            <a:ext cx="2759075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14"/>
          <p:cNvCxnSpPr/>
          <p:nvPr/>
        </p:nvCxnSpPr>
        <p:spPr>
          <a:xfrm flipH="1" rot="10800000">
            <a:off x="5902325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14"/>
          <p:cNvCxnSpPr/>
          <p:nvPr/>
        </p:nvCxnSpPr>
        <p:spPr>
          <a:xfrm flipH="1" rot="10800000">
            <a:off x="645318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14"/>
          <p:cNvCxnSpPr/>
          <p:nvPr/>
        </p:nvCxnSpPr>
        <p:spPr>
          <a:xfrm flipH="1" rot="10800000">
            <a:off x="700563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14"/>
          <p:cNvCxnSpPr/>
          <p:nvPr/>
        </p:nvCxnSpPr>
        <p:spPr>
          <a:xfrm flipH="1" rot="10800000">
            <a:off x="7556500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14"/>
          <p:cNvCxnSpPr/>
          <p:nvPr/>
        </p:nvCxnSpPr>
        <p:spPr>
          <a:xfrm flipH="1" rot="10800000">
            <a:off x="811053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14"/>
          <p:cNvCxnSpPr/>
          <p:nvPr/>
        </p:nvCxnSpPr>
        <p:spPr>
          <a:xfrm flipH="1" rot="10800000">
            <a:off x="8661400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14"/>
          <p:cNvSpPr/>
          <p:nvPr/>
        </p:nvSpPr>
        <p:spPr>
          <a:xfrm>
            <a:off x="5921375" y="2252663"/>
            <a:ext cx="1077913" cy="1001712"/>
          </a:xfrm>
          <a:custGeom>
            <a:rect b="b" l="l" r="r" t="t"/>
            <a:pathLst>
              <a:path extrusionOk="0" h="631" w="679">
                <a:moveTo>
                  <a:pt x="0" y="0"/>
                </a:moveTo>
                <a:lnTo>
                  <a:pt x="105" y="131"/>
                </a:lnTo>
                <a:lnTo>
                  <a:pt x="679" y="631"/>
                </a:lnTo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/>
          <p:nvPr/>
        </p:nvSpPr>
        <p:spPr>
          <a:xfrm>
            <a:off x="5921375" y="5699125"/>
            <a:ext cx="1077913" cy="3175"/>
          </a:xfrm>
          <a:custGeom>
            <a:rect b="b" l="l" r="r" t="t"/>
            <a:pathLst>
              <a:path extrusionOk="0" h="2" w="679">
                <a:moveTo>
                  <a:pt x="0" y="0"/>
                </a:moveTo>
                <a:lnTo>
                  <a:pt x="105" y="2"/>
                </a:lnTo>
                <a:lnTo>
                  <a:pt x="679" y="2"/>
                </a:lnTo>
              </a:path>
            </a:pathLst>
          </a:custGeom>
          <a:noFill/>
          <a:ln cap="flat" cmpd="sng" w="127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5921375" y="5278438"/>
            <a:ext cx="1077913" cy="100012"/>
          </a:xfrm>
          <a:custGeom>
            <a:rect b="b" l="l" r="r" t="t"/>
            <a:pathLst>
              <a:path extrusionOk="0" h="63" w="679">
                <a:moveTo>
                  <a:pt x="0" y="0"/>
                </a:moveTo>
                <a:lnTo>
                  <a:pt x="105" y="21"/>
                </a:lnTo>
                <a:lnTo>
                  <a:pt x="679" y="63"/>
                </a:lnTo>
              </a:path>
            </a:pathLst>
          </a:custGeom>
          <a:noFill/>
          <a:ln cap="flat" cmpd="sng" w="12700">
            <a:solidFill>
              <a:srgbClr val="DD080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5894388" y="2225675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5888038" y="2219325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6061075" y="2433638"/>
            <a:ext cx="66675" cy="68262"/>
          </a:xfrm>
          <a:custGeom>
            <a:rect b="b" l="l" r="r" t="t"/>
            <a:pathLst>
              <a:path extrusionOk="0" h="43" w="42">
                <a:moveTo>
                  <a:pt x="21" y="0"/>
                </a:moveTo>
                <a:lnTo>
                  <a:pt x="42" y="22"/>
                </a:lnTo>
                <a:lnTo>
                  <a:pt x="21" y="43"/>
                </a:lnTo>
                <a:lnTo>
                  <a:pt x="0" y="22"/>
                </a:lnTo>
                <a:lnTo>
                  <a:pt x="21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6054725" y="2427288"/>
            <a:ext cx="66675" cy="68262"/>
          </a:xfrm>
          <a:custGeom>
            <a:rect b="b" l="l" r="r" t="t"/>
            <a:pathLst>
              <a:path extrusionOk="0" h="43" w="42">
                <a:moveTo>
                  <a:pt x="21" y="0"/>
                </a:moveTo>
                <a:lnTo>
                  <a:pt x="42" y="21"/>
                </a:lnTo>
                <a:lnTo>
                  <a:pt x="21" y="43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6973888" y="3227388"/>
            <a:ext cx="65087" cy="68262"/>
          </a:xfrm>
          <a:custGeom>
            <a:rect b="b" l="l" r="r" t="t"/>
            <a:pathLst>
              <a:path extrusionOk="0" h="43" w="41">
                <a:moveTo>
                  <a:pt x="20" y="0"/>
                </a:moveTo>
                <a:lnTo>
                  <a:pt x="41" y="21"/>
                </a:lnTo>
                <a:lnTo>
                  <a:pt x="20" y="43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4"/>
          <p:cNvSpPr/>
          <p:nvPr/>
        </p:nvSpPr>
        <p:spPr>
          <a:xfrm>
            <a:off x="6965950" y="3221038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4"/>
          <p:cNvSpPr/>
          <p:nvPr/>
        </p:nvSpPr>
        <p:spPr>
          <a:xfrm>
            <a:off x="5899150" y="5675313"/>
            <a:ext cx="58738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4"/>
          <p:cNvSpPr/>
          <p:nvPr/>
        </p:nvSpPr>
        <p:spPr>
          <a:xfrm>
            <a:off x="5894388" y="5672138"/>
            <a:ext cx="66675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4"/>
          <p:cNvSpPr/>
          <p:nvPr/>
        </p:nvSpPr>
        <p:spPr>
          <a:xfrm>
            <a:off x="6064250" y="5678488"/>
            <a:ext cx="60325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4"/>
          <p:cNvSpPr/>
          <p:nvPr/>
        </p:nvSpPr>
        <p:spPr>
          <a:xfrm>
            <a:off x="6061075" y="5675313"/>
            <a:ext cx="66675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4"/>
          <p:cNvSpPr/>
          <p:nvPr/>
        </p:nvSpPr>
        <p:spPr>
          <a:xfrm>
            <a:off x="6977063" y="5678488"/>
            <a:ext cx="58737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6973888" y="5675313"/>
            <a:ext cx="65087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5891213" y="5248275"/>
            <a:ext cx="69850" cy="69850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5888038" y="5245100"/>
            <a:ext cx="76200" cy="76200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4"/>
          <p:cNvSpPr/>
          <p:nvPr/>
        </p:nvSpPr>
        <p:spPr>
          <a:xfrm>
            <a:off x="6057900" y="5281613"/>
            <a:ext cx="69850" cy="71437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/>
          <p:nvPr/>
        </p:nvSpPr>
        <p:spPr>
          <a:xfrm>
            <a:off x="6054725" y="5278438"/>
            <a:ext cx="76200" cy="77787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4"/>
          <p:cNvSpPr/>
          <p:nvPr/>
        </p:nvSpPr>
        <p:spPr>
          <a:xfrm>
            <a:off x="6970713" y="5348288"/>
            <a:ext cx="68262" cy="71437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4"/>
          <p:cNvSpPr/>
          <p:nvPr/>
        </p:nvSpPr>
        <p:spPr>
          <a:xfrm>
            <a:off x="6965950" y="5345113"/>
            <a:ext cx="76200" cy="77787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4"/>
          <p:cNvSpPr/>
          <p:nvPr/>
        </p:nvSpPr>
        <p:spPr>
          <a:xfrm>
            <a:off x="5743575" y="5641975"/>
            <a:ext cx="73025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4"/>
          <p:cNvSpPr/>
          <p:nvPr/>
        </p:nvSpPr>
        <p:spPr>
          <a:xfrm>
            <a:off x="5464175" y="4778375"/>
            <a:ext cx="363538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4"/>
          <p:cNvSpPr/>
          <p:nvPr/>
        </p:nvSpPr>
        <p:spPr>
          <a:xfrm>
            <a:off x="5394325" y="3914775"/>
            <a:ext cx="436563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100000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4"/>
          <p:cNvSpPr/>
          <p:nvPr/>
        </p:nvSpPr>
        <p:spPr>
          <a:xfrm>
            <a:off x="5394325" y="3049588"/>
            <a:ext cx="436563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150000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4"/>
          <p:cNvSpPr/>
          <p:nvPr/>
        </p:nvSpPr>
        <p:spPr>
          <a:xfrm>
            <a:off x="5394325" y="2185988"/>
            <a:ext cx="436563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4"/>
          <p:cNvSpPr/>
          <p:nvPr/>
        </p:nvSpPr>
        <p:spPr>
          <a:xfrm>
            <a:off x="5868988" y="5813425"/>
            <a:ext cx="73025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4"/>
          <p:cNvSpPr/>
          <p:nvPr/>
        </p:nvSpPr>
        <p:spPr>
          <a:xfrm>
            <a:off x="6386513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4"/>
          <p:cNvSpPr/>
          <p:nvPr/>
        </p:nvSpPr>
        <p:spPr>
          <a:xfrm>
            <a:off x="6940550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4"/>
          <p:cNvSpPr/>
          <p:nvPr/>
        </p:nvSpPr>
        <p:spPr>
          <a:xfrm>
            <a:off x="7491413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4"/>
          <p:cNvSpPr/>
          <p:nvPr/>
        </p:nvSpPr>
        <p:spPr>
          <a:xfrm>
            <a:off x="8045450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80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4"/>
          <p:cNvSpPr/>
          <p:nvPr/>
        </p:nvSpPr>
        <p:spPr>
          <a:xfrm>
            <a:off x="8559800" y="5813425"/>
            <a:ext cx="217488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4"/>
          <p:cNvSpPr/>
          <p:nvPr/>
        </p:nvSpPr>
        <p:spPr>
          <a:xfrm>
            <a:off x="7116763" y="6008688"/>
            <a:ext cx="350837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Jours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/>
          <p:nvPr/>
        </p:nvSpPr>
        <p:spPr>
          <a:xfrm rot="-5400000">
            <a:off x="5154613" y="3910013"/>
            <a:ext cx="258762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kcal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4"/>
          <p:cNvSpPr/>
          <p:nvPr/>
        </p:nvSpPr>
        <p:spPr>
          <a:xfrm>
            <a:off x="1158875" y="2051050"/>
            <a:ext cx="3810000" cy="42322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14"/>
          <p:cNvCxnSpPr/>
          <p:nvPr/>
        </p:nvCxnSpPr>
        <p:spPr>
          <a:xfrm>
            <a:off x="1978025" y="2259013"/>
            <a:ext cx="1588" cy="3455987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14"/>
          <p:cNvCxnSpPr/>
          <p:nvPr/>
        </p:nvCxnSpPr>
        <p:spPr>
          <a:xfrm>
            <a:off x="1941513" y="57150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14"/>
          <p:cNvCxnSpPr/>
          <p:nvPr/>
        </p:nvCxnSpPr>
        <p:spPr>
          <a:xfrm>
            <a:off x="1941513" y="48514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14"/>
          <p:cNvCxnSpPr/>
          <p:nvPr/>
        </p:nvCxnSpPr>
        <p:spPr>
          <a:xfrm>
            <a:off x="1941513" y="39878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2" name="Google Shape;402;p14"/>
          <p:cNvCxnSpPr/>
          <p:nvPr/>
        </p:nvCxnSpPr>
        <p:spPr>
          <a:xfrm>
            <a:off x="1941513" y="3124200"/>
            <a:ext cx="36512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Google Shape;403;p14"/>
          <p:cNvCxnSpPr/>
          <p:nvPr/>
        </p:nvCxnSpPr>
        <p:spPr>
          <a:xfrm>
            <a:off x="1941513" y="2259013"/>
            <a:ext cx="36512" cy="1587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p14"/>
          <p:cNvCxnSpPr/>
          <p:nvPr/>
        </p:nvCxnSpPr>
        <p:spPr>
          <a:xfrm>
            <a:off x="1978025" y="5715000"/>
            <a:ext cx="2759075" cy="1588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5" name="Google Shape;405;p14"/>
          <p:cNvCxnSpPr/>
          <p:nvPr/>
        </p:nvCxnSpPr>
        <p:spPr>
          <a:xfrm flipH="1" rot="10800000">
            <a:off x="1978025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14"/>
          <p:cNvCxnSpPr/>
          <p:nvPr/>
        </p:nvCxnSpPr>
        <p:spPr>
          <a:xfrm flipH="1" rot="10800000">
            <a:off x="252888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14"/>
          <p:cNvCxnSpPr/>
          <p:nvPr/>
        </p:nvCxnSpPr>
        <p:spPr>
          <a:xfrm flipH="1" rot="10800000">
            <a:off x="308133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14"/>
          <p:cNvCxnSpPr/>
          <p:nvPr/>
        </p:nvCxnSpPr>
        <p:spPr>
          <a:xfrm flipH="1" rot="10800000">
            <a:off x="3632200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14"/>
          <p:cNvCxnSpPr/>
          <p:nvPr/>
        </p:nvCxnSpPr>
        <p:spPr>
          <a:xfrm flipH="1" rot="10800000">
            <a:off x="4186238" y="5715000"/>
            <a:ext cx="1587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14"/>
          <p:cNvCxnSpPr/>
          <p:nvPr/>
        </p:nvCxnSpPr>
        <p:spPr>
          <a:xfrm flipH="1" rot="10800000">
            <a:off x="4737100" y="5715000"/>
            <a:ext cx="1588" cy="38100"/>
          </a:xfrm>
          <a:prstGeom prst="straightConnector1">
            <a:avLst/>
          </a:prstGeom>
          <a:noFill/>
          <a:ln cap="flat" cmpd="sng" w="142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1" name="Google Shape;411;p14"/>
          <p:cNvSpPr/>
          <p:nvPr/>
        </p:nvSpPr>
        <p:spPr>
          <a:xfrm>
            <a:off x="1997075" y="3981450"/>
            <a:ext cx="1077913" cy="1001713"/>
          </a:xfrm>
          <a:custGeom>
            <a:rect b="b" l="l" r="r" t="t"/>
            <a:pathLst>
              <a:path extrusionOk="0" h="631" w="679">
                <a:moveTo>
                  <a:pt x="0" y="0"/>
                </a:moveTo>
                <a:lnTo>
                  <a:pt x="105" y="131"/>
                </a:lnTo>
                <a:lnTo>
                  <a:pt x="679" y="631"/>
                </a:lnTo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1997075" y="5699125"/>
            <a:ext cx="1077913" cy="3175"/>
          </a:xfrm>
          <a:custGeom>
            <a:rect b="b" l="l" r="r" t="t"/>
            <a:pathLst>
              <a:path extrusionOk="0" h="2" w="679">
                <a:moveTo>
                  <a:pt x="0" y="0"/>
                </a:moveTo>
                <a:lnTo>
                  <a:pt x="105" y="2"/>
                </a:lnTo>
                <a:lnTo>
                  <a:pt x="679" y="2"/>
                </a:lnTo>
              </a:path>
            </a:pathLst>
          </a:custGeom>
          <a:noFill/>
          <a:ln cap="flat" cmpd="sng" w="127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1997075" y="5278438"/>
            <a:ext cx="1077913" cy="100012"/>
          </a:xfrm>
          <a:custGeom>
            <a:rect b="b" l="l" r="r" t="t"/>
            <a:pathLst>
              <a:path extrusionOk="0" h="63" w="679">
                <a:moveTo>
                  <a:pt x="0" y="0"/>
                </a:moveTo>
                <a:lnTo>
                  <a:pt x="105" y="21"/>
                </a:lnTo>
                <a:lnTo>
                  <a:pt x="679" y="63"/>
                </a:lnTo>
              </a:path>
            </a:pathLst>
          </a:custGeom>
          <a:noFill/>
          <a:ln cap="flat" cmpd="sng" w="12700">
            <a:solidFill>
              <a:srgbClr val="DD080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1970088" y="3954463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963738" y="3946525"/>
            <a:ext cx="66675" cy="68263"/>
          </a:xfrm>
          <a:custGeom>
            <a:rect b="b" l="l" r="r" t="t"/>
            <a:pathLst>
              <a:path extrusionOk="0" h="43" w="42">
                <a:moveTo>
                  <a:pt x="21" y="0"/>
                </a:moveTo>
                <a:lnTo>
                  <a:pt x="42" y="22"/>
                </a:lnTo>
                <a:lnTo>
                  <a:pt x="21" y="43"/>
                </a:lnTo>
                <a:lnTo>
                  <a:pt x="0" y="22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4"/>
          <p:cNvSpPr/>
          <p:nvPr/>
        </p:nvSpPr>
        <p:spPr>
          <a:xfrm>
            <a:off x="2136775" y="4162425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130425" y="4156075"/>
            <a:ext cx="66675" cy="66675"/>
          </a:xfrm>
          <a:custGeom>
            <a:rect b="b" l="l" r="r" t="t"/>
            <a:pathLst>
              <a:path extrusionOk="0" h="42" w="42">
                <a:moveTo>
                  <a:pt x="21" y="0"/>
                </a:moveTo>
                <a:lnTo>
                  <a:pt x="42" y="21"/>
                </a:lnTo>
                <a:lnTo>
                  <a:pt x="21" y="42"/>
                </a:lnTo>
                <a:lnTo>
                  <a:pt x="0" y="21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4"/>
          <p:cNvSpPr/>
          <p:nvPr/>
        </p:nvSpPr>
        <p:spPr>
          <a:xfrm>
            <a:off x="3049588" y="4956175"/>
            <a:ext cx="65087" cy="66675"/>
          </a:xfrm>
          <a:custGeom>
            <a:rect b="b" l="l" r="r" t="t"/>
            <a:pathLst>
              <a:path extrusionOk="0" h="42" w="41">
                <a:moveTo>
                  <a:pt x="20" y="0"/>
                </a:moveTo>
                <a:lnTo>
                  <a:pt x="41" y="21"/>
                </a:lnTo>
                <a:lnTo>
                  <a:pt x="20" y="42"/>
                </a:lnTo>
                <a:lnTo>
                  <a:pt x="0" y="21"/>
                </a:lnTo>
                <a:lnTo>
                  <a:pt x="20" y="0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4"/>
          <p:cNvSpPr/>
          <p:nvPr/>
        </p:nvSpPr>
        <p:spPr>
          <a:xfrm>
            <a:off x="3041650" y="4948238"/>
            <a:ext cx="66675" cy="68262"/>
          </a:xfrm>
          <a:custGeom>
            <a:rect b="b" l="l" r="r" t="t"/>
            <a:pathLst>
              <a:path extrusionOk="0" h="43" w="42">
                <a:moveTo>
                  <a:pt x="21" y="0"/>
                </a:moveTo>
                <a:lnTo>
                  <a:pt x="42" y="22"/>
                </a:lnTo>
                <a:lnTo>
                  <a:pt x="21" y="43"/>
                </a:lnTo>
                <a:lnTo>
                  <a:pt x="0" y="22"/>
                </a:lnTo>
                <a:lnTo>
                  <a:pt x="21" y="0"/>
                </a:lnTo>
                <a:close/>
              </a:path>
            </a:pathLst>
          </a:custGeom>
          <a:noFill/>
          <a:ln cap="flat" cmpd="sng" w="12700">
            <a:solidFill>
              <a:srgbClr val="000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4"/>
          <p:cNvSpPr/>
          <p:nvPr/>
        </p:nvSpPr>
        <p:spPr>
          <a:xfrm>
            <a:off x="1974850" y="5675313"/>
            <a:ext cx="58738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4"/>
          <p:cNvSpPr/>
          <p:nvPr/>
        </p:nvSpPr>
        <p:spPr>
          <a:xfrm>
            <a:off x="1970088" y="5672138"/>
            <a:ext cx="66675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4"/>
          <p:cNvSpPr/>
          <p:nvPr/>
        </p:nvSpPr>
        <p:spPr>
          <a:xfrm>
            <a:off x="2139950" y="5678488"/>
            <a:ext cx="60325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4"/>
          <p:cNvSpPr/>
          <p:nvPr/>
        </p:nvSpPr>
        <p:spPr>
          <a:xfrm>
            <a:off x="2136775" y="5675313"/>
            <a:ext cx="66675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4"/>
          <p:cNvSpPr/>
          <p:nvPr/>
        </p:nvSpPr>
        <p:spPr>
          <a:xfrm>
            <a:off x="3052763" y="5678488"/>
            <a:ext cx="58737" cy="60325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4"/>
          <p:cNvSpPr/>
          <p:nvPr/>
        </p:nvSpPr>
        <p:spPr>
          <a:xfrm>
            <a:off x="3049588" y="5675313"/>
            <a:ext cx="65087" cy="66675"/>
          </a:xfrm>
          <a:prstGeom prst="ellipse">
            <a:avLst/>
          </a:prstGeom>
          <a:noFill/>
          <a:ln cap="flat" cmpd="sng" w="127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4"/>
          <p:cNvSpPr/>
          <p:nvPr/>
        </p:nvSpPr>
        <p:spPr>
          <a:xfrm>
            <a:off x="1966913" y="5248275"/>
            <a:ext cx="69850" cy="69850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4"/>
          <p:cNvSpPr/>
          <p:nvPr/>
        </p:nvSpPr>
        <p:spPr>
          <a:xfrm>
            <a:off x="1963738" y="5245100"/>
            <a:ext cx="76200" cy="76200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2133600" y="5281613"/>
            <a:ext cx="69850" cy="71437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2130425" y="5278438"/>
            <a:ext cx="76200" cy="77787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>
            <a:off x="3046413" y="5348288"/>
            <a:ext cx="68262" cy="71437"/>
          </a:xfrm>
          <a:prstGeom prst="rect">
            <a:avLst/>
          </a:prstGeom>
          <a:solidFill>
            <a:srgbClr val="DD08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4"/>
          <p:cNvSpPr/>
          <p:nvPr/>
        </p:nvSpPr>
        <p:spPr>
          <a:xfrm>
            <a:off x="3041650" y="5345113"/>
            <a:ext cx="76200" cy="77787"/>
          </a:xfrm>
          <a:prstGeom prst="rect">
            <a:avLst/>
          </a:prstGeom>
          <a:noFill/>
          <a:ln cap="flat" cmpd="sng" w="12700">
            <a:solidFill>
              <a:srgbClr val="DD080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1819275" y="5641975"/>
            <a:ext cx="73025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1539875" y="4778375"/>
            <a:ext cx="363538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1470025" y="3914775"/>
            <a:ext cx="436563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100000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1470025" y="3049588"/>
            <a:ext cx="436563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150000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1470025" y="2185988"/>
            <a:ext cx="436563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200000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1944688" y="5813425"/>
            <a:ext cx="73025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4"/>
          <p:cNvSpPr/>
          <p:nvPr/>
        </p:nvSpPr>
        <p:spPr>
          <a:xfrm>
            <a:off x="2462213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3016250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3567113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4"/>
          <p:cNvSpPr/>
          <p:nvPr/>
        </p:nvSpPr>
        <p:spPr>
          <a:xfrm>
            <a:off x="4121150" y="5813425"/>
            <a:ext cx="146050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80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4"/>
          <p:cNvSpPr/>
          <p:nvPr/>
        </p:nvSpPr>
        <p:spPr>
          <a:xfrm>
            <a:off x="4635500" y="5813425"/>
            <a:ext cx="217488" cy="138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4"/>
          <p:cNvSpPr/>
          <p:nvPr/>
        </p:nvSpPr>
        <p:spPr>
          <a:xfrm>
            <a:off x="3192463" y="6008688"/>
            <a:ext cx="350837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Jours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4"/>
          <p:cNvSpPr/>
          <p:nvPr/>
        </p:nvSpPr>
        <p:spPr>
          <a:xfrm rot="-5400000">
            <a:off x="1230312" y="3911601"/>
            <a:ext cx="258763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kcal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p14"/>
          <p:cNvCxnSpPr/>
          <p:nvPr/>
        </p:nvCxnSpPr>
        <p:spPr>
          <a:xfrm>
            <a:off x="3119438" y="5030788"/>
            <a:ext cx="806450" cy="68421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14"/>
          <p:cNvCxnSpPr/>
          <p:nvPr/>
        </p:nvCxnSpPr>
        <p:spPr>
          <a:xfrm>
            <a:off x="3117850" y="5392738"/>
            <a:ext cx="1481138" cy="10001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14"/>
          <p:cNvCxnSpPr/>
          <p:nvPr/>
        </p:nvCxnSpPr>
        <p:spPr>
          <a:xfrm>
            <a:off x="1089025" y="5513388"/>
            <a:ext cx="7670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14"/>
          <p:cNvCxnSpPr/>
          <p:nvPr/>
        </p:nvCxnSpPr>
        <p:spPr>
          <a:xfrm>
            <a:off x="7056438" y="3316288"/>
            <a:ext cx="1435100" cy="121761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14"/>
          <p:cNvCxnSpPr/>
          <p:nvPr/>
        </p:nvCxnSpPr>
        <p:spPr>
          <a:xfrm>
            <a:off x="7067550" y="5392738"/>
            <a:ext cx="1481138" cy="10001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14"/>
          <p:cNvSpPr txBox="1"/>
          <p:nvPr/>
        </p:nvSpPr>
        <p:spPr>
          <a:xfrm>
            <a:off x="238125" y="5246688"/>
            <a:ext cx="1419225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CC0000"/>
                </a:solidFill>
                <a:latin typeface="Times"/>
                <a:ea typeface="Times"/>
                <a:cs typeface="Times"/>
                <a:sym typeface="Times"/>
              </a:rPr>
              <a:t>Seuil théorique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CC0000"/>
                </a:solidFill>
                <a:latin typeface="Times"/>
                <a:ea typeface="Times"/>
                <a:cs typeface="Times"/>
                <a:sym typeface="Times"/>
              </a:rPr>
              <a:t>de décès</a:t>
            </a:r>
            <a:endParaRPr sz="24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descr="Une image contenant texte&#10;&#10;Description générée automatiquement" id="451" name="Google Shape;4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Vitesse d’amaigrissement </a:t>
            </a:r>
            <a:endParaRPr/>
          </a:p>
        </p:txBody>
      </p:sp>
      <p:pic>
        <p:nvPicPr>
          <p:cNvPr id="457" name="Google Shape;4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838" y="1806575"/>
            <a:ext cx="4303712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5"/>
          <p:cNvSpPr txBox="1"/>
          <p:nvPr/>
        </p:nvSpPr>
        <p:spPr>
          <a:xfrm>
            <a:off x="287338" y="2293938"/>
            <a:ext cx="253365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9 kcal/g(ps)</a:t>
            </a:r>
            <a:endParaRPr/>
          </a:p>
        </p:txBody>
      </p:sp>
      <p:cxnSp>
        <p:nvCxnSpPr>
          <p:cNvPr id="459" name="Google Shape;459;p15"/>
          <p:cNvCxnSpPr/>
          <p:nvPr/>
        </p:nvCxnSpPr>
        <p:spPr>
          <a:xfrm>
            <a:off x="3121025" y="2657475"/>
            <a:ext cx="1404938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0" name="Google Shape;460;p15"/>
          <p:cNvSpPr txBox="1"/>
          <p:nvPr/>
        </p:nvSpPr>
        <p:spPr>
          <a:xfrm>
            <a:off x="263525" y="4459288"/>
            <a:ext cx="2903538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4,7 kcal/g(ps)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~1 kcal/g</a:t>
            </a:r>
            <a:endParaRPr/>
          </a:p>
        </p:txBody>
      </p:sp>
      <p:cxnSp>
        <p:nvCxnSpPr>
          <p:cNvPr id="461" name="Google Shape;461;p15"/>
          <p:cNvCxnSpPr/>
          <p:nvPr/>
        </p:nvCxnSpPr>
        <p:spPr>
          <a:xfrm>
            <a:off x="2982913" y="5162550"/>
            <a:ext cx="2179637" cy="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62" name="Google Shape;462;p15"/>
          <p:cNvGrpSpPr/>
          <p:nvPr/>
        </p:nvGrpSpPr>
        <p:grpSpPr>
          <a:xfrm>
            <a:off x="4213225" y="4013200"/>
            <a:ext cx="3452813" cy="1730375"/>
            <a:chOff x="2654" y="2254"/>
            <a:chExt cx="2175" cy="1090"/>
          </a:xfrm>
        </p:grpSpPr>
        <p:sp>
          <p:nvSpPr>
            <p:cNvPr id="463" name="Google Shape;463;p15"/>
            <p:cNvSpPr txBox="1"/>
            <p:nvPr/>
          </p:nvSpPr>
          <p:spPr>
            <a:xfrm>
              <a:off x="4063" y="2898"/>
              <a:ext cx="766" cy="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4000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lente</a:t>
              </a:r>
              <a:endParaRPr/>
            </a:p>
          </p:txBody>
        </p:sp>
        <p:sp>
          <p:nvSpPr>
            <p:cNvPr id="464" name="Google Shape;464;p15"/>
            <p:cNvSpPr txBox="1"/>
            <p:nvPr/>
          </p:nvSpPr>
          <p:spPr>
            <a:xfrm>
              <a:off x="2654" y="2254"/>
              <a:ext cx="931" cy="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4000">
                  <a:solidFill>
                    <a:srgbClr val="FF0000"/>
                  </a:solidFill>
                  <a:latin typeface="Gill Sans"/>
                  <a:ea typeface="Gill Sans"/>
                  <a:cs typeface="Gill Sans"/>
                  <a:sym typeface="Gill Sans"/>
                </a:rPr>
                <a:t>rapide</a:t>
              </a:r>
              <a:endParaRPr/>
            </a:p>
          </p:txBody>
        </p:sp>
      </p:grpSp>
      <p:pic>
        <p:nvPicPr>
          <p:cNvPr descr="Une image contenant texte&#10;&#10;Description générée automatiquement" id="465" name="Google Shape;46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poids</a:t>
            </a:r>
            <a:endParaRPr/>
          </a:p>
        </p:txBody>
      </p:sp>
      <p:pic>
        <p:nvPicPr>
          <p:cNvPr id="472" name="Google Shape;472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97138"/>
            <a:ext cx="2844800" cy="30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4500" y="2252663"/>
            <a:ext cx="3106738" cy="34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6"/>
          <p:cNvPicPr preferRelativeResize="0"/>
          <p:nvPr>
            <p:ph idx="3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7788" y="2257425"/>
            <a:ext cx="2581275" cy="344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475" name="Google Shape;47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Amaigrissement : étiologies</a:t>
            </a:r>
            <a:endParaRPr/>
          </a:p>
        </p:txBody>
      </p:sp>
      <p:grpSp>
        <p:nvGrpSpPr>
          <p:cNvPr id="481" name="Google Shape;481;p17"/>
          <p:cNvGrpSpPr/>
          <p:nvPr/>
        </p:nvGrpSpPr>
        <p:grpSpPr>
          <a:xfrm>
            <a:off x="398924" y="1442199"/>
            <a:ext cx="8346151" cy="4315016"/>
            <a:chOff x="4589" y="708722"/>
            <a:chExt cx="8346151" cy="4315016"/>
          </a:xfrm>
        </p:grpSpPr>
        <p:sp>
          <p:nvSpPr>
            <p:cNvPr id="482" name="Google Shape;482;p17"/>
            <p:cNvSpPr/>
            <p:nvPr/>
          </p:nvSpPr>
          <p:spPr>
            <a:xfrm>
              <a:off x="3326016" y="708722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17"/>
            <p:cNvSpPr txBox="1"/>
            <p:nvPr/>
          </p:nvSpPr>
          <p:spPr>
            <a:xfrm>
              <a:off x="3359275" y="741981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Amaigrissement</a:t>
              </a: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1963380" y="1844253"/>
              <a:ext cx="2214284" cy="4542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A0A0C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5" name="Google Shape;485;p17"/>
            <p:cNvSpPr/>
            <p:nvPr/>
          </p:nvSpPr>
          <p:spPr>
            <a:xfrm>
              <a:off x="1111732" y="2298465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7"/>
            <p:cNvSpPr txBox="1"/>
            <p:nvPr/>
          </p:nvSpPr>
          <p:spPr>
            <a:xfrm>
              <a:off x="1144991" y="2331724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Diminution des entrées</a:t>
              </a: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856237" y="3433996"/>
              <a:ext cx="1107142" cy="4542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B7B7E6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8" name="Google Shape;488;p17"/>
            <p:cNvSpPr/>
            <p:nvPr/>
          </p:nvSpPr>
          <p:spPr>
            <a:xfrm>
              <a:off x="4589" y="3888208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7"/>
            <p:cNvSpPr txBox="1"/>
            <p:nvPr/>
          </p:nvSpPr>
          <p:spPr>
            <a:xfrm>
              <a:off x="37848" y="3921467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Diminution des ingesta</a:t>
              </a: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1963380" y="3433996"/>
              <a:ext cx="1107142" cy="45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B7B7E6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1" name="Google Shape;491;p17"/>
            <p:cNvSpPr/>
            <p:nvPr/>
          </p:nvSpPr>
          <p:spPr>
            <a:xfrm>
              <a:off x="2218874" y="3888208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17"/>
            <p:cNvSpPr txBox="1"/>
            <p:nvPr/>
          </p:nvSpPr>
          <p:spPr>
            <a:xfrm>
              <a:off x="2252133" y="3921467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Malabsorption</a:t>
              </a: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4177665" y="1844253"/>
              <a:ext cx="2214284" cy="45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A0A0C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4" name="Google Shape;494;p17"/>
            <p:cNvSpPr/>
            <p:nvPr/>
          </p:nvSpPr>
          <p:spPr>
            <a:xfrm>
              <a:off x="5540301" y="2298465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7"/>
            <p:cNvSpPr txBox="1"/>
            <p:nvPr/>
          </p:nvSpPr>
          <p:spPr>
            <a:xfrm>
              <a:off x="5573560" y="2331724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Augmentation des sorties</a:t>
              </a: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5284807" y="3433996"/>
              <a:ext cx="1107142" cy="4542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B7B7E6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7" name="Google Shape;497;p17"/>
            <p:cNvSpPr/>
            <p:nvPr/>
          </p:nvSpPr>
          <p:spPr>
            <a:xfrm>
              <a:off x="4433159" y="3888208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17"/>
            <p:cNvSpPr txBox="1"/>
            <p:nvPr/>
          </p:nvSpPr>
          <p:spPr>
            <a:xfrm>
              <a:off x="4466418" y="3921467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Pertes caloriques</a:t>
              </a: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6391949" y="3433996"/>
              <a:ext cx="1107142" cy="45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B7B7E6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0" name="Google Shape;500;p17"/>
            <p:cNvSpPr/>
            <p:nvPr/>
          </p:nvSpPr>
          <p:spPr>
            <a:xfrm>
              <a:off x="6647444" y="3888208"/>
              <a:ext cx="1703296" cy="113553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FCFFF"/>
                </a:gs>
                <a:gs pos="35000">
                  <a:srgbClr val="DADAFF"/>
                </a:gs>
                <a:gs pos="100000">
                  <a:srgbClr val="EFEF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7"/>
            <p:cNvSpPr txBox="1"/>
            <p:nvPr/>
          </p:nvSpPr>
          <p:spPr>
            <a:xfrm>
              <a:off x="6680703" y="3921467"/>
              <a:ext cx="1636778" cy="1069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fr-FR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Augmentation des dépenses</a:t>
              </a:r>
              <a:endParaRPr/>
            </a:p>
          </p:txBody>
        </p:sp>
      </p:grpSp>
      <p:pic>
        <p:nvPicPr>
          <p:cNvPr descr="Une image contenant texte&#10;&#10;Description générée automatiquement" id="502" name="Google Shape;50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8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Quand le poids est faussé</a:t>
            </a:r>
            <a:endParaRPr/>
          </a:p>
        </p:txBody>
      </p:sp>
      <p:pic>
        <p:nvPicPr>
          <p:cNvPr id="508" name="Google Shape;50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06638"/>
            <a:ext cx="44958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8200" y="2238375"/>
            <a:ext cx="4495800" cy="35067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510" name="Google Shape;51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écran 2014-09-08 à 15.24.20.png" id="515" name="Google Shape;515;p19"/>
          <p:cNvPicPr preferRelativeResize="0"/>
          <p:nvPr/>
        </p:nvPicPr>
        <p:blipFill rotWithShape="1">
          <a:blip r:embed="rId3">
            <a:alphaModFix/>
          </a:blip>
          <a:srcRect b="0" l="-35580" r="-35580" t="0"/>
          <a:stretch/>
        </p:blipFill>
        <p:spPr>
          <a:xfrm>
            <a:off x="297116" y="3729595"/>
            <a:ext cx="3968619" cy="2388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écran 2019-11-26 à 15.42.31.png" id="516" name="Google Shape;5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8913" y="4379913"/>
            <a:ext cx="2493962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écran 2019-11-26 à 15.44.14.png" id="517" name="Google Shape;51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7438" y="1100138"/>
            <a:ext cx="2976562" cy="27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9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Masse et/ou fonction musculaire</a:t>
            </a:r>
            <a:endParaRPr/>
          </a:p>
        </p:txBody>
      </p:sp>
      <p:pic>
        <p:nvPicPr>
          <p:cNvPr descr="Capture d’écran 2019-11-26 à 15.47.49.png" id="519" name="Google Shape;51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8513" y="4529138"/>
            <a:ext cx="3098800" cy="232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9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210" y="1291431"/>
            <a:ext cx="5299979" cy="2328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521" name="Google Shape;52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/>
          <p:nvPr>
            <p:ph idx="1" type="subTitle"/>
          </p:nvPr>
        </p:nvSpPr>
        <p:spPr>
          <a:xfrm>
            <a:off x="768350" y="4046538"/>
            <a:ext cx="7646988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rgbClr val="CC2C22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Pr Eric Fontaine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rgbClr val="CC2C22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Clinique de Nutrition Artificielle - CHU de Grenoble</a:t>
            </a:r>
            <a:endParaRPr/>
          </a:p>
          <a:p>
            <a:pPr indent="0" lvl="0" marL="0" rtl="0" algn="r">
              <a:spcBef>
                <a:spcPts val="480"/>
              </a:spcBef>
              <a:spcAft>
                <a:spcPts val="0"/>
              </a:spcAft>
              <a:buClr>
                <a:srgbClr val="CC2C22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LBFA - INSERM - Université Grenoble Alpes</a:t>
            </a:r>
            <a:endParaRPr/>
          </a:p>
          <a:p>
            <a:pPr indent="0" lvl="0" marL="0" rtl="0" algn="ctr"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t/>
            </a:r>
            <a:endParaRPr sz="3600"/>
          </a:p>
        </p:txBody>
      </p:sp>
      <p:pic>
        <p:nvPicPr>
          <p:cNvPr descr="Une image contenant texte&#10;&#10;Description générée automatiquement" id="151" name="Google Shape;1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Albumine et pronostic</a:t>
            </a:r>
            <a:endParaRPr/>
          </a:p>
        </p:txBody>
      </p:sp>
      <p:pic>
        <p:nvPicPr>
          <p:cNvPr id="528" name="Google Shape;528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9563" y="1905000"/>
            <a:ext cx="5908675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0"/>
          <p:cNvSpPr/>
          <p:nvPr/>
        </p:nvSpPr>
        <p:spPr>
          <a:xfrm>
            <a:off x="5327650" y="6427788"/>
            <a:ext cx="360045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J. Gibbs et al.,</a:t>
            </a:r>
            <a:r>
              <a:rPr i="1"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Arch Surg</a:t>
            </a:r>
            <a:r>
              <a:rPr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,1999</a:t>
            </a:r>
            <a:endParaRPr/>
          </a:p>
        </p:txBody>
      </p:sp>
      <p:pic>
        <p:nvPicPr>
          <p:cNvPr descr="Une image contenant texte&#10;&#10;Description générée automatiquement" id="530" name="Google Shape;5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 d’écran 2019-11-26 à 15.53.18.png" id="535" name="Google Shape;535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6359" l="0" r="0" t="-3635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536" name="Google Shape;5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Au moins un critère phénotypique</a:t>
            </a:r>
            <a:endParaRPr/>
          </a:p>
        </p:txBody>
      </p:sp>
      <p:sp>
        <p:nvSpPr>
          <p:cNvPr id="542" name="Google Shape;542;p22"/>
          <p:cNvSpPr txBox="1"/>
          <p:nvPr>
            <p:ph idx="1" type="body"/>
          </p:nvPr>
        </p:nvSpPr>
        <p:spPr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Perte de poids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≥ 5 % en 1 mois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ou ≥ 10 % en  6 mois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ou ≥ 10 % par rapport au poids habituel avant le début de la maladie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IMC &lt; 18,5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Réduction quantifiée de la masse et/ou de la fonction musculaires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543" name="Google Shape;5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Evaluation musculaire</a:t>
            </a:r>
            <a:endParaRPr/>
          </a:p>
        </p:txBody>
      </p:sp>
      <p:graphicFrame>
        <p:nvGraphicFramePr>
          <p:cNvPr id="549" name="Google Shape;549;p23"/>
          <p:cNvGraphicFramePr/>
          <p:nvPr/>
        </p:nvGraphicFramePr>
        <p:xfrm>
          <a:off x="127000" y="1644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{3BA75FCB-C2DC-4865-9706-16AA203EBF71}</a:tableStyleId>
              </a:tblPr>
              <a:tblGrid>
                <a:gridCol w="6389675"/>
                <a:gridCol w="1266825"/>
                <a:gridCol w="1233500"/>
              </a:tblGrid>
              <a:tr h="623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Méthodes</a:t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fr-FR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Hommes</a:t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222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fr-FR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Femmes</a:t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Force de préhension (dynamomètre) en kg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Vitesse de marche (m/s)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 de surface musculaire en L3 en cm</a:t>
                      </a:r>
                      <a:r>
                        <a:rPr b="1" baseline="30000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/m</a:t>
                      </a:r>
                      <a:r>
                        <a:rPr b="1" baseline="30000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(scanner, IRM)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38,5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 de masse musculaire en kg/m</a:t>
                      </a:r>
                      <a:r>
                        <a:rPr b="1" baseline="30000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(impédancemétrie)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Indice de masse non grasse (impédancemétrie) en kg/m</a:t>
                      </a:r>
                      <a:r>
                        <a:rPr b="1" baseline="30000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&lt;17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&lt;15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Masse musculaire appendiculaire (DEXA) en kg/m</a:t>
                      </a:r>
                      <a:r>
                        <a:rPr b="1" baseline="30000" i="0" lang="fr-FR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i="0" sz="20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7,23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fr-FR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5,67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descr="Une image contenant texte&#10;&#10;Description générée automatiquement" id="550" name="Google Shape;5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Au moins un critère étiologique</a:t>
            </a:r>
            <a:endParaRPr/>
          </a:p>
        </p:txBody>
      </p:sp>
      <p:sp>
        <p:nvSpPr>
          <p:cNvPr id="556" name="Google Shape;556;p24"/>
          <p:cNvSpPr txBox="1"/>
          <p:nvPr>
            <p:ph idx="1" type="body"/>
          </p:nvPr>
        </p:nvSpPr>
        <p:spPr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↓ Prise alimentaire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≥ 50 % pendant plus d’1 semaine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ou toute réduction pendant plus de 2 semaines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35359B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35359B"/>
                </a:solidFill>
              </a:rPr>
              <a:t>par rapport à la consommation alimentaire habituelle quantifiée 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35359B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35359B"/>
                </a:solidFill>
              </a:rPr>
              <a:t>ou par rapport aux besoins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Absorption réduite (malabsorption / maldigestion)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Agression avec ou sans syndrome inflammatoire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Pathologie aigue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Pathologie chronique évolutive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Pathologie maligne évolutive</a:t>
            </a:r>
            <a:endParaRPr/>
          </a:p>
        </p:txBody>
      </p:sp>
      <p:pic>
        <p:nvPicPr>
          <p:cNvPr descr="Une image contenant texte&#10;&#10;Description générée automatiquement" id="557" name="Google Shape;5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5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Attention !</a:t>
            </a:r>
            <a:endParaRPr/>
          </a:p>
        </p:txBody>
      </p:sp>
      <p:sp>
        <p:nvSpPr>
          <p:cNvPr id="563" name="Google Shape;563;p25"/>
          <p:cNvSpPr txBox="1"/>
          <p:nvPr>
            <p:ph idx="1" type="body"/>
          </p:nvPr>
        </p:nvSpPr>
        <p:spPr>
          <a:xfrm>
            <a:off x="0" y="1954213"/>
            <a:ext cx="9144000" cy="4903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Le critère étiologique est la cause du phénotype observé.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Il est indispensable au diagnostic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MAIS…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Sa disparition ne signifie pas que le diagnostic de dénutrition disparait </a:t>
            </a:r>
            <a:endParaRPr/>
          </a:p>
        </p:txBody>
      </p:sp>
      <p:pic>
        <p:nvPicPr>
          <p:cNvPr descr="Une image contenant texte&#10;&#10;Description générée automatiquement" id="564" name="Google Shape;5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Gradation (si dénutrition)</a:t>
            </a:r>
            <a:endParaRPr/>
          </a:p>
        </p:txBody>
      </p:sp>
      <p:sp>
        <p:nvSpPr>
          <p:cNvPr id="570" name="Google Shape;570;p26"/>
          <p:cNvSpPr txBox="1"/>
          <p:nvPr>
            <p:ph idx="1" type="body"/>
          </p:nvPr>
        </p:nvSpPr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/>
              <a:t>Modérée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17 &lt; IMC &lt; 18,5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↓ Poids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≥ 5 % en 1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10 % en 6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10 % par rapport au 	poids avant le début de la 	maladie </a:t>
            </a:r>
            <a:endParaRPr/>
          </a:p>
        </p:txBody>
      </p:sp>
      <p:sp>
        <p:nvSpPr>
          <p:cNvPr id="571" name="Google Shape;571;p26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/>
              <a:t>Sévère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IMC ≤ 17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↓ Poids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≥ 10 % en 1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15 % en 6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15 % par rapport au 	poids avant le début de la 	maladie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Albuminémie</a:t>
            </a:r>
            <a:r>
              <a:rPr lang="fr-FR" sz="2000"/>
              <a:t> </a:t>
            </a:r>
            <a:r>
              <a:rPr b="1" lang="fr-FR" sz="2000"/>
              <a:t> ≤ </a:t>
            </a:r>
            <a:r>
              <a:rPr lang="fr-FR" sz="2000"/>
              <a:t> 30 g/L 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2" name="Google Shape;572;p26"/>
          <p:cNvSpPr/>
          <p:nvPr/>
        </p:nvSpPr>
        <p:spPr>
          <a:xfrm>
            <a:off x="2617788" y="6232525"/>
            <a:ext cx="63357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5359B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35359B"/>
                </a:solidFill>
                <a:latin typeface="Arial"/>
                <a:ea typeface="Arial"/>
                <a:cs typeface="Arial"/>
                <a:sym typeface="Arial"/>
              </a:rPr>
              <a:t>Mesure de l’albuminémie par immunonéphélémétrie ou immunoturbidimétrie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5359B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35359B"/>
                </a:solidFill>
                <a:latin typeface="Arial"/>
                <a:ea typeface="Arial"/>
                <a:cs typeface="Arial"/>
                <a:sym typeface="Arial"/>
              </a:rPr>
              <a:t>Un seul critère de dénutrition sévère caractérise la dénutrition comme sévère </a:t>
            </a:r>
            <a:endParaRPr/>
          </a:p>
        </p:txBody>
      </p:sp>
      <p:pic>
        <p:nvPicPr>
          <p:cNvPr descr="Une image contenant texte&#10;&#10;Description générée automatiquement" id="573" name="Google Shape;5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Comparaison</a:t>
            </a:r>
            <a:endParaRPr/>
          </a:p>
        </p:txBody>
      </p:sp>
      <p:sp>
        <p:nvSpPr>
          <p:cNvPr id="580" name="Google Shape;580;p27"/>
          <p:cNvSpPr txBox="1"/>
          <p:nvPr>
            <p:ph idx="1" type="body"/>
          </p:nvPr>
        </p:nvSpPr>
        <p:spPr>
          <a:xfrm>
            <a:off x="0" y="1125538"/>
            <a:ext cx="4648200" cy="4930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</a:pPr>
            <a:r>
              <a:rPr lang="fr-FR" sz="2000"/>
              <a:t>ANAES 2003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Evoquer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IMC &lt; 17 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Perte de 5% en 1 mois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Perte de 10% en 6 mois</a:t>
            </a:r>
            <a:endParaRPr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Pas de déclaratif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Involontaire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Biologie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35359B"/>
              </a:buClr>
              <a:buSzPts val="2000"/>
              <a:buFont typeface="Arial"/>
              <a:buChar char="•"/>
            </a:pPr>
            <a:r>
              <a:rPr lang="fr-FR">
                <a:solidFill>
                  <a:srgbClr val="35359B"/>
                </a:solidFill>
              </a:rPr>
              <a:t>si pas d’inflammation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Char char="–"/>
            </a:pPr>
            <a:r>
              <a:rPr lang="fr-FR" sz="2000"/>
              <a:t>Pas de critère étiologique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1" name="Google Shape;581;p27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/>
              <a:t>HAS 2019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Diagnostiquer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IMC &lt; 18,5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Perte de 5% en 1 mois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Perte de 10% en 6 mois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Perte de 10%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Déclaratif</a:t>
            </a:r>
            <a:endParaRPr/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Masse et fonction musculaire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Albumine (sévérité)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/>
              <a:t>Critère étiologique</a:t>
            </a:r>
            <a:endParaRPr/>
          </a:p>
          <a:p>
            <a:pPr indent="-228600" lvl="2" marL="1143000" rtl="0" algn="l">
              <a:spcBef>
                <a:spcPts val="400"/>
              </a:spcBef>
              <a:spcAft>
                <a:spcPts val="0"/>
              </a:spcAft>
              <a:buClr>
                <a:srgbClr val="35359B"/>
              </a:buClr>
              <a:buSzPts val="2000"/>
              <a:buFont typeface="Arial"/>
              <a:buChar char="•"/>
            </a:pPr>
            <a:r>
              <a:rPr lang="fr-FR">
                <a:solidFill>
                  <a:srgbClr val="35359B"/>
                </a:solidFill>
              </a:rPr>
              <a:t>dont l’inflammation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101600" lvl="2" marL="1143000" rtl="0" algn="l">
              <a:spcBef>
                <a:spcPts val="400"/>
              </a:spcBef>
              <a:spcAft>
                <a:spcPts val="0"/>
              </a:spcAft>
              <a:buClr>
                <a:srgbClr val="99FF33"/>
              </a:buClr>
              <a:buSzPts val="2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582" name="Google Shape;58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82638"/>
            <a:ext cx="9144000" cy="5292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588" name="Google Shape;58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9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Comparaison avant après 70 ans</a:t>
            </a:r>
            <a:endParaRPr/>
          </a:p>
        </p:txBody>
      </p:sp>
      <p:sp>
        <p:nvSpPr>
          <p:cNvPr id="594" name="Google Shape;594;p29"/>
          <p:cNvSpPr txBox="1"/>
          <p:nvPr>
            <p:ph idx="1" type="body"/>
          </p:nvPr>
        </p:nvSpPr>
        <p:spPr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Perte de poids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≥ 5 % en 1 mois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ou ≥ 10 % en  6 mois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5050"/>
              </a:buClr>
              <a:buSzPts val="2800"/>
              <a:buFont typeface="Arial"/>
              <a:buChar char="–"/>
            </a:pPr>
            <a:r>
              <a:rPr lang="fr-FR"/>
              <a:t>ou ≥ 10 % par rapport au poids habituel avant le début de la maladie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IMC &lt; 18,5 </a:t>
            </a:r>
            <a:r>
              <a:rPr lang="fr-FR">
                <a:highlight>
                  <a:srgbClr val="FFFF00"/>
                </a:highlight>
              </a:rPr>
              <a:t>(&lt;22)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</a:pPr>
            <a:r>
              <a:rPr lang="fr-FR"/>
              <a:t>Réduction quantifiée de la masse et/ou </a:t>
            </a:r>
            <a:r>
              <a:rPr lang="fr-FR">
                <a:highlight>
                  <a:srgbClr val="FFFF00"/>
                </a:highlight>
              </a:rPr>
              <a:t>(et) </a:t>
            </a:r>
            <a:r>
              <a:rPr lang="fr-FR"/>
              <a:t>de la fonction musculaires </a:t>
            </a:r>
            <a:r>
              <a:rPr lang="fr-FR">
                <a:highlight>
                  <a:srgbClr val="FFFF00"/>
                </a:highlight>
              </a:rPr>
              <a:t>(sarcopénie confirmée)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595" name="Google Shape;5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Nourrir tous les âges de la vie</a:t>
            </a:r>
            <a:endParaRPr/>
          </a:p>
        </p:txBody>
      </p:sp>
      <p:pic>
        <p:nvPicPr>
          <p:cNvPr id="157" name="Google Shape;15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3661"/>
            <a:ext cx="9144000" cy="54974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58" name="Google Shape;15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Gradation (si dénutrition) après 70 ans</a:t>
            </a:r>
            <a:endParaRPr/>
          </a:p>
        </p:txBody>
      </p:sp>
      <p:sp>
        <p:nvSpPr>
          <p:cNvPr id="601" name="Google Shape;601;p30"/>
          <p:cNvSpPr txBox="1"/>
          <p:nvPr>
            <p:ph idx="1" type="body"/>
          </p:nvPr>
        </p:nvSpPr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/>
              <a:t>Modérée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>
                <a:highlight>
                  <a:srgbClr val="FFFF00"/>
                </a:highlight>
              </a:rPr>
              <a:t>20 ≤ IMC &lt; 22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↓ Poids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≥ 5 % en 1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10 % en 6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10 % par rapport au 	poids avant le début de la 	maladie </a:t>
            </a:r>
            <a:endParaRPr/>
          </a:p>
        </p:txBody>
      </p:sp>
      <p:sp>
        <p:nvSpPr>
          <p:cNvPr id="602" name="Google Shape;602;p30"/>
          <p:cNvSpPr txBox="1"/>
          <p:nvPr>
            <p:ph idx="2" type="body"/>
          </p:nvPr>
        </p:nvSpPr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/>
              <a:t>Sévère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>
                <a:highlight>
                  <a:srgbClr val="FFFF00"/>
                </a:highlight>
              </a:rPr>
              <a:t>IMC &lt; 20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↓ Poids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≥ 10 % en 1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15 % en 6 mois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lang="fr-FR" sz="2000"/>
              <a:t>	ou ≥ 15 % par rapport au 	poids avant le début de la 	maladie </a:t>
            </a:r>
            <a:endParaRPr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0" lvl="1" marL="457200" rtl="0" algn="l">
              <a:spcBef>
                <a:spcPts val="400"/>
              </a:spcBef>
              <a:spcAft>
                <a:spcPts val="0"/>
              </a:spcAft>
              <a:buClr>
                <a:srgbClr val="FF5050"/>
              </a:buClr>
              <a:buSzPts val="2000"/>
              <a:buFont typeface="Arial"/>
              <a:buNone/>
            </a:pPr>
            <a:r>
              <a:rPr b="1" lang="fr-FR" sz="2000"/>
              <a:t>Albuminémie</a:t>
            </a:r>
            <a:r>
              <a:rPr lang="fr-FR" sz="2000"/>
              <a:t> </a:t>
            </a:r>
            <a:r>
              <a:rPr b="1" lang="fr-FR" sz="2000"/>
              <a:t> ≤ </a:t>
            </a:r>
            <a:r>
              <a:rPr lang="fr-FR" sz="2000"/>
              <a:t> 30 g/L 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2617788" y="6232525"/>
            <a:ext cx="63357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5359B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35359B"/>
                </a:solidFill>
                <a:latin typeface="Arial"/>
                <a:ea typeface="Arial"/>
                <a:cs typeface="Arial"/>
                <a:sym typeface="Arial"/>
              </a:rPr>
              <a:t>Mesure de l’albuminémie par immunonéphélémétrie ou immunoturbidimétrie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5359B"/>
              </a:buClr>
              <a:buSzPts val="1400"/>
              <a:buFont typeface="Arial"/>
              <a:buNone/>
            </a:pPr>
            <a:r>
              <a:rPr lang="fr-FR" sz="1400">
                <a:solidFill>
                  <a:srgbClr val="35359B"/>
                </a:solidFill>
                <a:latin typeface="Arial"/>
                <a:ea typeface="Arial"/>
                <a:cs typeface="Arial"/>
                <a:sym typeface="Arial"/>
              </a:rPr>
              <a:t>Un seul critère de dénutrition sévère caractérise la dénutrition comme sévère </a:t>
            </a:r>
            <a:endParaRPr/>
          </a:p>
        </p:txBody>
      </p:sp>
      <p:pic>
        <p:nvPicPr>
          <p:cNvPr descr="Une image contenant texte&#10;&#10;Description générée automatiquement" id="604" name="Google Shape;6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1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Evaluation musculaire après 70 ans</a:t>
            </a:r>
            <a:endParaRPr/>
          </a:p>
        </p:txBody>
      </p:sp>
      <p:pic>
        <p:nvPicPr>
          <p:cNvPr id="610" name="Google Shape;6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98625"/>
            <a:ext cx="9144000" cy="34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2"/>
          <p:cNvSpPr txBox="1"/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Humain</a:t>
            </a:r>
            <a:br>
              <a:rPr lang="fr-FR">
                <a:latin typeface="Arial"/>
                <a:ea typeface="Arial"/>
                <a:cs typeface="Arial"/>
                <a:sym typeface="Arial"/>
              </a:rPr>
            </a:br>
            <a:r>
              <a:rPr lang="fr-FR" sz="3600">
                <a:latin typeface="Arial"/>
                <a:ea typeface="Arial"/>
                <a:cs typeface="Arial"/>
                <a:sym typeface="Arial"/>
              </a:rPr>
              <a:t>Mortalité et IMC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e d’écran 2020-01-06 à 13.07.39.png" id="616" name="Google Shape;61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47900"/>
            <a:ext cx="9144000" cy="2338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617" name="Google Shape;61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3"/>
          <p:cNvSpPr txBox="1"/>
          <p:nvPr>
            <p:ph type="title"/>
          </p:nvPr>
        </p:nvSpPr>
        <p:spPr>
          <a:xfrm>
            <a:off x="0" y="0"/>
            <a:ext cx="9144000" cy="1325563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Humain</a:t>
            </a:r>
            <a:br>
              <a:rPr lang="fr-FR">
                <a:latin typeface="Arial"/>
                <a:ea typeface="Arial"/>
                <a:cs typeface="Arial"/>
                <a:sym typeface="Arial"/>
              </a:rPr>
            </a:br>
            <a:r>
              <a:rPr lang="fr-FR" sz="3600">
                <a:latin typeface="Arial"/>
                <a:ea typeface="Arial"/>
                <a:cs typeface="Arial"/>
                <a:sym typeface="Arial"/>
              </a:rPr>
              <a:t>Mortalité et IMC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e d’écran 2020-01-06 à 13.08.45.png" id="623" name="Google Shape;62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00" y="1436688"/>
            <a:ext cx="5054600" cy="4614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écran 2020-01-06 à 13.08.54.png" id="624" name="Google Shape;62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2738" y="6048375"/>
            <a:ext cx="4284662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625" name="Google Shape;62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/>
              <a:t>Combien de dénutris en France ?  </a:t>
            </a:r>
            <a:endParaRPr/>
          </a:p>
        </p:txBody>
      </p:sp>
      <p:pic>
        <p:nvPicPr>
          <p:cNvPr id="631" name="Google Shape;63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7385" y="1514654"/>
            <a:ext cx="6709229" cy="4852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632" name="Google Shape;63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 txBox="1"/>
          <p:nvPr/>
        </p:nvSpPr>
        <p:spPr>
          <a:xfrm>
            <a:off x="3841668" y="4618443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Dr Bruno Favier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Conseiller médical Groupe MGEN</a:t>
            </a:r>
            <a:endParaRPr/>
          </a:p>
        </p:txBody>
      </p:sp>
      <p:sp>
        <p:nvSpPr>
          <p:cNvPr id="638" name="Google Shape;638;p35"/>
          <p:cNvSpPr txBox="1"/>
          <p:nvPr/>
        </p:nvSpPr>
        <p:spPr>
          <a:xfrm>
            <a:off x="243444" y="1898580"/>
            <a:ext cx="8657111" cy="1893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87693" lvl="0" marL="596741" marR="3810" rtl="0" algn="ctr">
              <a:lnSpc>
                <a:spcPct val="125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Quelles actions pour prévenir, repérer, prendre en charge la dénutrition en EHPAD et au domicile (des personnes en perte d’autonomie ou de celles qui pourraient le devenir) ?</a:t>
            </a:r>
            <a:endParaRPr/>
          </a:p>
        </p:txBody>
      </p:sp>
      <p:pic>
        <p:nvPicPr>
          <p:cNvPr descr="Une image contenant texte&#10;&#10;Description générée automatiquement" id="639" name="Google Shape;6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Sensibiliser et former - 1</a:t>
            </a:r>
            <a:endParaRPr/>
          </a:p>
        </p:txBody>
      </p:sp>
      <p:pic>
        <p:nvPicPr>
          <p:cNvPr descr="Une image contenant texte&#10;&#10;Description générée automatiquement" id="645" name="Google Shape;64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6"/>
          <p:cNvSpPr txBox="1"/>
          <p:nvPr/>
        </p:nvSpPr>
        <p:spPr>
          <a:xfrm>
            <a:off x="676413" y="2571359"/>
            <a:ext cx="781326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6"/>
          <p:cNvSpPr txBox="1"/>
          <p:nvPr/>
        </p:nvSpPr>
        <p:spPr>
          <a:xfrm>
            <a:off x="564444" y="1891548"/>
            <a:ext cx="824089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 2019, plus de 620 000 personnes vivaient dans 7500 EHPAD françaises … Et en 2030, 100 000 résidents en plus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           Plus de 40% de ceux qui y vivent sont dénutris 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                               Est-ce une fatalité?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Sensibiliser et former – 2</a:t>
            </a:r>
            <a:endParaRPr/>
          </a:p>
        </p:txBody>
      </p:sp>
      <p:pic>
        <p:nvPicPr>
          <p:cNvPr descr="Une image contenant texte&#10;&#10;Description générée automatiquement" id="653" name="Google Shape;6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7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7"/>
          <p:cNvSpPr txBox="1"/>
          <p:nvPr/>
        </p:nvSpPr>
        <p:spPr>
          <a:xfrm>
            <a:off x="96630" y="1315305"/>
            <a:ext cx="9144000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Idées reçues et idées fausses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Contraintes logistiques, et contraintes économiques invoquées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Médicalisation inégale (suivi médical – coordination)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Absence fréquente d’expertise de diététicien(ne)s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Formation des professionnels de santé insuffisante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Référentiels inexistants pour certains métiers au sein de l’EHPAD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000E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8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Sensibiliser et former – 3</a:t>
            </a:r>
            <a:endParaRPr/>
          </a:p>
        </p:txBody>
      </p:sp>
      <p:pic>
        <p:nvPicPr>
          <p:cNvPr descr="Une image contenant texte&#10;&#10;Description générée automatiquement" id="661" name="Google Shape;66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8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8"/>
          <p:cNvSpPr txBox="1"/>
          <p:nvPr/>
        </p:nvSpPr>
        <p:spPr>
          <a:xfrm>
            <a:off x="988367" y="1490848"/>
            <a:ext cx="7167266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 u="sng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Au domicile: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Isolement social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Absence d’activité physique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Dénutrition acquise en EHPAD et dénutrition préexistante (domicile, court séjour, SMR)</a:t>
            </a:r>
            <a:b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Alimentation peu « goûtue », parfois texture inadaptée, au domicile et en EHPAD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9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Sensibiliser et former – 4</a:t>
            </a:r>
            <a:endParaRPr/>
          </a:p>
        </p:txBody>
      </p:sp>
      <p:pic>
        <p:nvPicPr>
          <p:cNvPr descr="Une image contenant texte&#10;&#10;Description générée automatiquement" id="669" name="Google Shape;66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9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9"/>
          <p:cNvSpPr txBox="1"/>
          <p:nvPr/>
        </p:nvSpPr>
        <p:spPr>
          <a:xfrm>
            <a:off x="1239582" y="1338737"/>
            <a:ext cx="7179507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 u="sng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Qui former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 Les médecins coordonnateurs et les autres (régimes…)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 Les aides soignant(e)s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Les IPA (mention inexistante)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 Les cuisiniers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Les intervenants du domicile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6666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C2C22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Empowerment!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enjeux nutritionnels</a:t>
            </a:r>
            <a:endParaRPr/>
          </a:p>
        </p:txBody>
      </p:sp>
      <p:sp>
        <p:nvSpPr>
          <p:cNvPr id="164" name="Google Shape;164;p4"/>
          <p:cNvSpPr txBox="1"/>
          <p:nvPr>
            <p:ph idx="1" type="body"/>
          </p:nvPr>
        </p:nvSpPr>
        <p:spPr>
          <a:xfrm>
            <a:off x="1239582" y="1594263"/>
            <a:ext cx="7718961" cy="2942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Enfants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Grandir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Adolescents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Résister à la malbouffe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Adultes jeunes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Prévenir les maladies de surcharge et le cancer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Adultes vieux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Prévenir la dénutrition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fr-FR" sz="2800"/>
              <a:t>Les personnes dépendantes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Arial"/>
              <a:buChar char="–"/>
            </a:pPr>
            <a:r>
              <a:rPr lang="fr-FR" sz="2400"/>
              <a:t>Traiter la dénutrition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  <p:pic>
        <p:nvPicPr>
          <p:cNvPr descr="Une image contenant texte&#10;&#10;Description générée automatiquement"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Sensibiliser et former – 5</a:t>
            </a:r>
            <a:endParaRPr/>
          </a:p>
        </p:txBody>
      </p:sp>
      <p:pic>
        <p:nvPicPr>
          <p:cNvPr descr="Une image contenant texte&#10;&#10;Description générée automatiquement" id="677" name="Google Shape;67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0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0"/>
          <p:cNvSpPr txBox="1"/>
          <p:nvPr/>
        </p:nvSpPr>
        <p:spPr>
          <a:xfrm>
            <a:off x="1239582" y="1536174"/>
            <a:ext cx="7167266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 u="sng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Qui sensibiliser ?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 Les séniors en bonne santé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Les directions des établissements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Les familles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1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matériel – 1 </a:t>
            </a:r>
            <a:endParaRPr/>
          </a:p>
        </p:txBody>
      </p:sp>
      <p:pic>
        <p:nvPicPr>
          <p:cNvPr descr="Une image contenant texte&#10;&#10;Description générée automatiquement" id="685" name="Google Shape;68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1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1"/>
          <p:cNvSpPr txBox="1"/>
          <p:nvPr/>
        </p:nvSpPr>
        <p:spPr>
          <a:xfrm>
            <a:off x="3482285" y="251598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" y="1270000"/>
            <a:ext cx="7247283" cy="478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matériel – 2 </a:t>
            </a:r>
            <a:endParaRPr/>
          </a:p>
        </p:txBody>
      </p:sp>
      <p:pic>
        <p:nvPicPr>
          <p:cNvPr descr="Une image contenant texte&#10;&#10;Description générée automatiquement" id="694" name="Google Shape;6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42"/>
          <p:cNvSpPr txBox="1"/>
          <p:nvPr/>
        </p:nvSpPr>
        <p:spPr>
          <a:xfrm>
            <a:off x="-455542" y="2571359"/>
            <a:ext cx="9696172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2"/>
          <p:cNvSpPr txBox="1"/>
          <p:nvPr/>
        </p:nvSpPr>
        <p:spPr>
          <a:xfrm>
            <a:off x="3482285" y="251598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" y="1270000"/>
            <a:ext cx="7247283" cy="478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référentiels</a:t>
            </a:r>
            <a:endParaRPr/>
          </a:p>
        </p:txBody>
      </p:sp>
      <p:pic>
        <p:nvPicPr>
          <p:cNvPr descr="Une image contenant texte&#10;&#10;Description générée automatiquement" id="703" name="Google Shape;70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3"/>
          <p:cNvSpPr txBox="1"/>
          <p:nvPr/>
        </p:nvSpPr>
        <p:spPr>
          <a:xfrm>
            <a:off x="-455542" y="2571359"/>
            <a:ext cx="86277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3"/>
          <p:cNvSpPr txBox="1"/>
          <p:nvPr/>
        </p:nvSpPr>
        <p:spPr>
          <a:xfrm>
            <a:off x="3482285" y="251598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43"/>
          <p:cNvSpPr txBox="1"/>
          <p:nvPr/>
        </p:nvSpPr>
        <p:spPr>
          <a:xfrm>
            <a:off x="219168" y="1717227"/>
            <a:ext cx="8627715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D’un format  adapté aux métiers de l’EHPAD (digital , entrées par métier)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Explicités, commentés, travaillés en équipe (acquisition d’une base lexicale commune)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Nécessitant un réel engagement de la direction pour l’appropriation de ce(s) référentiel(s)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4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 …l’activité physique, le plaisir, le goût </a:t>
            </a:r>
            <a:endParaRPr/>
          </a:p>
        </p:txBody>
      </p:sp>
      <p:pic>
        <p:nvPicPr>
          <p:cNvPr descr="Une image contenant texte&#10;&#10;Description générée automatiquement" id="712" name="Google Shape;71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4"/>
          <p:cNvSpPr txBox="1"/>
          <p:nvPr/>
        </p:nvSpPr>
        <p:spPr>
          <a:xfrm>
            <a:off x="-455542" y="2571359"/>
            <a:ext cx="862771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4"/>
          <p:cNvSpPr txBox="1"/>
          <p:nvPr/>
        </p:nvSpPr>
        <p:spPr>
          <a:xfrm>
            <a:off x="3482285" y="251598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4"/>
          <p:cNvSpPr txBox="1"/>
          <p:nvPr/>
        </p:nvSpPr>
        <p:spPr>
          <a:xfrm>
            <a:off x="516285" y="2378363"/>
            <a:ext cx="862771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Promouvoir une activité physique  adaptée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C2C22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Adapter les temps des repas pour les rendre agréables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B547F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Les actions de promotion (semaine de la dénutrition)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5"/>
          <p:cNvSpPr txBox="1"/>
          <p:nvPr/>
        </p:nvSpPr>
        <p:spPr>
          <a:xfrm>
            <a:off x="3841668" y="4618443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Dr Joseph John Baranes </a:t>
            </a:r>
            <a:endParaRPr/>
          </a:p>
        </p:txBody>
      </p:sp>
      <p:sp>
        <p:nvSpPr>
          <p:cNvPr id="721" name="Google Shape;721;p45"/>
          <p:cNvSpPr txBox="1"/>
          <p:nvPr/>
        </p:nvSpPr>
        <p:spPr>
          <a:xfrm>
            <a:off x="243444" y="1898580"/>
            <a:ext cx="8657111" cy="1431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87693" lvl="0" marL="596741" marR="3810" rtl="0" algn="ctr">
              <a:lnSpc>
                <a:spcPct val="125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AMELIORATION DE L’HYGIENE ORALE ET DE LA SANTE BUCCO-DENTAIRE:  UN PRE-REQUIS POUR LA PREVENTION DE LA DENUTRITION</a:t>
            </a:r>
            <a:endParaRPr/>
          </a:p>
        </p:txBody>
      </p:sp>
      <p:pic>
        <p:nvPicPr>
          <p:cNvPr descr="Une image contenant texte&#10;&#10;Description générée automatiquement" id="722" name="Google Shape;72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santé bucco-dentaire : un rôle clef</a:t>
            </a:r>
            <a:endParaRPr/>
          </a:p>
        </p:txBody>
      </p:sp>
      <p:sp>
        <p:nvSpPr>
          <p:cNvPr id="728" name="Google Shape;728;p46"/>
          <p:cNvSpPr txBox="1"/>
          <p:nvPr/>
        </p:nvSpPr>
        <p:spPr>
          <a:xfrm>
            <a:off x="595269" y="1337494"/>
            <a:ext cx="8176197" cy="300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Vie sociale, estime de soi, sourire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" marR="0" rtl="0" algn="l">
              <a:spcBef>
                <a:spcPts val="129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Alimentation, mastication/digestion, état nutritionnel</a:t>
            </a:r>
            <a:endParaRPr/>
          </a:p>
          <a:p>
            <a:pPr indent="0" lvl="0" marL="9525" marR="0" rtl="0" algn="l">
              <a:spcBef>
                <a:spcPts val="105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Douleurs, gênes, syndrome inflammatoire inexpliqué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" marR="0" rtl="0" algn="l">
              <a:spcBef>
                <a:spcPts val="129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Infection locale, à distance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0" rtl="0" algn="l">
              <a:spcBef>
                <a:spcPts val="1054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Guérison, espérance de vie, mortalité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" marR="0" rtl="0" algn="l">
              <a:spcBef>
                <a:spcPts val="129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Co-morbidités, risques généraux, interactions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9" name="Google Shape;729;p46"/>
          <p:cNvGrpSpPr/>
          <p:nvPr/>
        </p:nvGrpSpPr>
        <p:grpSpPr>
          <a:xfrm>
            <a:off x="1943055" y="4495258"/>
            <a:ext cx="5257232" cy="1832901"/>
            <a:chOff x="4146810" y="5605271"/>
            <a:chExt cx="4172698" cy="1024128"/>
          </a:xfrm>
        </p:grpSpPr>
        <p:sp>
          <p:nvSpPr>
            <p:cNvPr id="730" name="Google Shape;730;p46"/>
            <p:cNvSpPr/>
            <p:nvPr/>
          </p:nvSpPr>
          <p:spPr>
            <a:xfrm>
              <a:off x="4146810" y="5605271"/>
              <a:ext cx="4172698" cy="10241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4211574" y="5650229"/>
              <a:ext cx="4043679" cy="887094"/>
            </a:xfrm>
            <a:custGeom>
              <a:rect b="b" l="l" r="r" t="t"/>
              <a:pathLst>
                <a:path extrusionOk="0" h="887095" w="4043679">
                  <a:moveTo>
                    <a:pt x="0" y="443484"/>
                  </a:moveTo>
                  <a:lnTo>
                    <a:pt x="11862" y="395161"/>
                  </a:lnTo>
                  <a:lnTo>
                    <a:pt x="46628" y="348345"/>
                  </a:lnTo>
                  <a:lnTo>
                    <a:pt x="81921" y="318106"/>
                  </a:lnTo>
                  <a:lnTo>
                    <a:pt x="126479" y="288736"/>
                  </a:lnTo>
                  <a:lnTo>
                    <a:pt x="179937" y="260318"/>
                  </a:lnTo>
                  <a:lnTo>
                    <a:pt x="241930" y="232930"/>
                  </a:lnTo>
                  <a:lnTo>
                    <a:pt x="312092" y="206653"/>
                  </a:lnTo>
                  <a:lnTo>
                    <a:pt x="350123" y="193956"/>
                  </a:lnTo>
                  <a:lnTo>
                    <a:pt x="390058" y="181566"/>
                  </a:lnTo>
                  <a:lnTo>
                    <a:pt x="431853" y="169495"/>
                  </a:lnTo>
                  <a:lnTo>
                    <a:pt x="475462" y="157751"/>
                  </a:lnTo>
                  <a:lnTo>
                    <a:pt x="520840" y="146345"/>
                  </a:lnTo>
                  <a:lnTo>
                    <a:pt x="567940" y="135287"/>
                  </a:lnTo>
                  <a:lnTo>
                    <a:pt x="616716" y="124587"/>
                  </a:lnTo>
                  <a:lnTo>
                    <a:pt x="667124" y="114255"/>
                  </a:lnTo>
                  <a:lnTo>
                    <a:pt x="719117" y="104300"/>
                  </a:lnTo>
                  <a:lnTo>
                    <a:pt x="772651" y="94734"/>
                  </a:lnTo>
                  <a:lnTo>
                    <a:pt x="827678" y="85565"/>
                  </a:lnTo>
                  <a:lnTo>
                    <a:pt x="884154" y="76805"/>
                  </a:lnTo>
                  <a:lnTo>
                    <a:pt x="942032" y="68462"/>
                  </a:lnTo>
                  <a:lnTo>
                    <a:pt x="1001267" y="60547"/>
                  </a:lnTo>
                  <a:lnTo>
                    <a:pt x="1061814" y="53071"/>
                  </a:lnTo>
                  <a:lnTo>
                    <a:pt x="1123627" y="46042"/>
                  </a:lnTo>
                  <a:lnTo>
                    <a:pt x="1186660" y="39472"/>
                  </a:lnTo>
                  <a:lnTo>
                    <a:pt x="1250867" y="33369"/>
                  </a:lnTo>
                  <a:lnTo>
                    <a:pt x="1316202" y="27745"/>
                  </a:lnTo>
                  <a:lnTo>
                    <a:pt x="1382621" y="22608"/>
                  </a:lnTo>
                  <a:lnTo>
                    <a:pt x="1450077" y="17970"/>
                  </a:lnTo>
                  <a:lnTo>
                    <a:pt x="1518525" y="13840"/>
                  </a:lnTo>
                  <a:lnTo>
                    <a:pt x="1587918" y="10228"/>
                  </a:lnTo>
                  <a:lnTo>
                    <a:pt x="1658212" y="7145"/>
                  </a:lnTo>
                  <a:lnTo>
                    <a:pt x="1729360" y="4599"/>
                  </a:lnTo>
                  <a:lnTo>
                    <a:pt x="1801317" y="2602"/>
                  </a:lnTo>
                  <a:lnTo>
                    <a:pt x="1874038" y="1163"/>
                  </a:lnTo>
                  <a:lnTo>
                    <a:pt x="1947476" y="292"/>
                  </a:lnTo>
                  <a:lnTo>
                    <a:pt x="2021586" y="0"/>
                  </a:lnTo>
                  <a:lnTo>
                    <a:pt x="2095695" y="292"/>
                  </a:lnTo>
                  <a:lnTo>
                    <a:pt x="2169133" y="1163"/>
                  </a:lnTo>
                  <a:lnTo>
                    <a:pt x="2241854" y="2602"/>
                  </a:lnTo>
                  <a:lnTo>
                    <a:pt x="2313811" y="4599"/>
                  </a:lnTo>
                  <a:lnTo>
                    <a:pt x="2384959" y="7145"/>
                  </a:lnTo>
                  <a:lnTo>
                    <a:pt x="2455253" y="10228"/>
                  </a:lnTo>
                  <a:lnTo>
                    <a:pt x="2524646" y="13840"/>
                  </a:lnTo>
                  <a:lnTo>
                    <a:pt x="2593094" y="17970"/>
                  </a:lnTo>
                  <a:lnTo>
                    <a:pt x="2660550" y="22608"/>
                  </a:lnTo>
                  <a:lnTo>
                    <a:pt x="2726969" y="27745"/>
                  </a:lnTo>
                  <a:lnTo>
                    <a:pt x="2792304" y="33369"/>
                  </a:lnTo>
                  <a:lnTo>
                    <a:pt x="2856511" y="39472"/>
                  </a:lnTo>
                  <a:lnTo>
                    <a:pt x="2919544" y="46042"/>
                  </a:lnTo>
                  <a:lnTo>
                    <a:pt x="2981357" y="53071"/>
                  </a:lnTo>
                  <a:lnTo>
                    <a:pt x="3041903" y="60547"/>
                  </a:lnTo>
                  <a:lnTo>
                    <a:pt x="3101139" y="68462"/>
                  </a:lnTo>
                  <a:lnTo>
                    <a:pt x="3159017" y="76805"/>
                  </a:lnTo>
                  <a:lnTo>
                    <a:pt x="3215493" y="85565"/>
                  </a:lnTo>
                  <a:lnTo>
                    <a:pt x="3270520" y="94734"/>
                  </a:lnTo>
                  <a:lnTo>
                    <a:pt x="3324054" y="104300"/>
                  </a:lnTo>
                  <a:lnTo>
                    <a:pt x="3376047" y="114255"/>
                  </a:lnTo>
                  <a:lnTo>
                    <a:pt x="3426455" y="124587"/>
                  </a:lnTo>
                  <a:lnTo>
                    <a:pt x="3475231" y="135287"/>
                  </a:lnTo>
                  <a:lnTo>
                    <a:pt x="3522331" y="146345"/>
                  </a:lnTo>
                  <a:lnTo>
                    <a:pt x="3567709" y="157751"/>
                  </a:lnTo>
                  <a:lnTo>
                    <a:pt x="3611318" y="169495"/>
                  </a:lnTo>
                  <a:lnTo>
                    <a:pt x="3653113" y="181566"/>
                  </a:lnTo>
                  <a:lnTo>
                    <a:pt x="3693048" y="193956"/>
                  </a:lnTo>
                  <a:lnTo>
                    <a:pt x="3731079" y="206653"/>
                  </a:lnTo>
                  <a:lnTo>
                    <a:pt x="3767158" y="219647"/>
                  </a:lnTo>
                  <a:lnTo>
                    <a:pt x="3833281" y="246490"/>
                  </a:lnTo>
                  <a:lnTo>
                    <a:pt x="3891053" y="274403"/>
                  </a:lnTo>
                  <a:lnTo>
                    <a:pt x="3940106" y="303307"/>
                  </a:lnTo>
                  <a:lnTo>
                    <a:pt x="3980077" y="333121"/>
                  </a:lnTo>
                  <a:lnTo>
                    <a:pt x="4010600" y="363766"/>
                  </a:lnTo>
                  <a:lnTo>
                    <a:pt x="4037869" y="411114"/>
                  </a:lnTo>
                  <a:lnTo>
                    <a:pt x="4043172" y="443484"/>
                  </a:lnTo>
                  <a:lnTo>
                    <a:pt x="4041838" y="459742"/>
                  </a:lnTo>
                  <a:lnTo>
                    <a:pt x="4022204" y="507592"/>
                  </a:lnTo>
                  <a:lnTo>
                    <a:pt x="3996543" y="538622"/>
                  </a:lnTo>
                  <a:lnTo>
                    <a:pt x="3961250" y="568861"/>
                  </a:lnTo>
                  <a:lnTo>
                    <a:pt x="3916692" y="598231"/>
                  </a:lnTo>
                  <a:lnTo>
                    <a:pt x="3863234" y="626649"/>
                  </a:lnTo>
                  <a:lnTo>
                    <a:pt x="3801241" y="654037"/>
                  </a:lnTo>
                  <a:lnTo>
                    <a:pt x="3731079" y="680314"/>
                  </a:lnTo>
                  <a:lnTo>
                    <a:pt x="3693048" y="693011"/>
                  </a:lnTo>
                  <a:lnTo>
                    <a:pt x="3653113" y="705401"/>
                  </a:lnTo>
                  <a:lnTo>
                    <a:pt x="3611318" y="717472"/>
                  </a:lnTo>
                  <a:lnTo>
                    <a:pt x="3567709" y="729216"/>
                  </a:lnTo>
                  <a:lnTo>
                    <a:pt x="3522331" y="740622"/>
                  </a:lnTo>
                  <a:lnTo>
                    <a:pt x="3475231" y="751680"/>
                  </a:lnTo>
                  <a:lnTo>
                    <a:pt x="3426455" y="762380"/>
                  </a:lnTo>
                  <a:lnTo>
                    <a:pt x="3376047" y="772712"/>
                  </a:lnTo>
                  <a:lnTo>
                    <a:pt x="3324054" y="782667"/>
                  </a:lnTo>
                  <a:lnTo>
                    <a:pt x="3270520" y="792233"/>
                  </a:lnTo>
                  <a:lnTo>
                    <a:pt x="3215493" y="801402"/>
                  </a:lnTo>
                  <a:lnTo>
                    <a:pt x="3159017" y="810162"/>
                  </a:lnTo>
                  <a:lnTo>
                    <a:pt x="3101139" y="818505"/>
                  </a:lnTo>
                  <a:lnTo>
                    <a:pt x="3041904" y="826420"/>
                  </a:lnTo>
                  <a:lnTo>
                    <a:pt x="2981357" y="833896"/>
                  </a:lnTo>
                  <a:lnTo>
                    <a:pt x="2919544" y="840925"/>
                  </a:lnTo>
                  <a:lnTo>
                    <a:pt x="2856511" y="847495"/>
                  </a:lnTo>
                  <a:lnTo>
                    <a:pt x="2792304" y="853598"/>
                  </a:lnTo>
                  <a:lnTo>
                    <a:pt x="2726969" y="859222"/>
                  </a:lnTo>
                  <a:lnTo>
                    <a:pt x="2660550" y="864359"/>
                  </a:lnTo>
                  <a:lnTo>
                    <a:pt x="2593094" y="868997"/>
                  </a:lnTo>
                  <a:lnTo>
                    <a:pt x="2524646" y="873127"/>
                  </a:lnTo>
                  <a:lnTo>
                    <a:pt x="2455253" y="876739"/>
                  </a:lnTo>
                  <a:lnTo>
                    <a:pt x="2384959" y="879822"/>
                  </a:lnTo>
                  <a:lnTo>
                    <a:pt x="2313811" y="882368"/>
                  </a:lnTo>
                  <a:lnTo>
                    <a:pt x="2241854" y="884365"/>
                  </a:lnTo>
                  <a:lnTo>
                    <a:pt x="2169133" y="885804"/>
                  </a:lnTo>
                  <a:lnTo>
                    <a:pt x="2095695" y="886675"/>
                  </a:lnTo>
                  <a:lnTo>
                    <a:pt x="2021586" y="886968"/>
                  </a:lnTo>
                  <a:lnTo>
                    <a:pt x="1947476" y="886675"/>
                  </a:lnTo>
                  <a:lnTo>
                    <a:pt x="1874038" y="885804"/>
                  </a:lnTo>
                  <a:lnTo>
                    <a:pt x="1801317" y="884365"/>
                  </a:lnTo>
                  <a:lnTo>
                    <a:pt x="1729360" y="882368"/>
                  </a:lnTo>
                  <a:lnTo>
                    <a:pt x="1658212" y="879822"/>
                  </a:lnTo>
                  <a:lnTo>
                    <a:pt x="1587918" y="876739"/>
                  </a:lnTo>
                  <a:lnTo>
                    <a:pt x="1518525" y="873127"/>
                  </a:lnTo>
                  <a:lnTo>
                    <a:pt x="1450077" y="868997"/>
                  </a:lnTo>
                  <a:lnTo>
                    <a:pt x="1382621" y="864359"/>
                  </a:lnTo>
                  <a:lnTo>
                    <a:pt x="1316202" y="859222"/>
                  </a:lnTo>
                  <a:lnTo>
                    <a:pt x="1250867" y="853598"/>
                  </a:lnTo>
                  <a:lnTo>
                    <a:pt x="1186660" y="847495"/>
                  </a:lnTo>
                  <a:lnTo>
                    <a:pt x="1123627" y="840925"/>
                  </a:lnTo>
                  <a:lnTo>
                    <a:pt x="1061814" y="833896"/>
                  </a:lnTo>
                  <a:lnTo>
                    <a:pt x="1001267" y="826420"/>
                  </a:lnTo>
                  <a:lnTo>
                    <a:pt x="942032" y="818505"/>
                  </a:lnTo>
                  <a:lnTo>
                    <a:pt x="884154" y="810162"/>
                  </a:lnTo>
                  <a:lnTo>
                    <a:pt x="827678" y="801402"/>
                  </a:lnTo>
                  <a:lnTo>
                    <a:pt x="772651" y="792233"/>
                  </a:lnTo>
                  <a:lnTo>
                    <a:pt x="719117" y="782667"/>
                  </a:lnTo>
                  <a:lnTo>
                    <a:pt x="667124" y="772712"/>
                  </a:lnTo>
                  <a:lnTo>
                    <a:pt x="616716" y="762380"/>
                  </a:lnTo>
                  <a:lnTo>
                    <a:pt x="567940" y="751680"/>
                  </a:lnTo>
                  <a:lnTo>
                    <a:pt x="520840" y="740622"/>
                  </a:lnTo>
                  <a:lnTo>
                    <a:pt x="475462" y="729216"/>
                  </a:lnTo>
                  <a:lnTo>
                    <a:pt x="431853" y="717472"/>
                  </a:lnTo>
                  <a:lnTo>
                    <a:pt x="390058" y="705401"/>
                  </a:lnTo>
                  <a:lnTo>
                    <a:pt x="350123" y="693011"/>
                  </a:lnTo>
                  <a:lnTo>
                    <a:pt x="312092" y="680314"/>
                  </a:lnTo>
                  <a:lnTo>
                    <a:pt x="276013" y="667320"/>
                  </a:lnTo>
                  <a:lnTo>
                    <a:pt x="209890" y="640477"/>
                  </a:lnTo>
                  <a:lnTo>
                    <a:pt x="152118" y="612564"/>
                  </a:lnTo>
                  <a:lnTo>
                    <a:pt x="103065" y="583660"/>
                  </a:lnTo>
                  <a:lnTo>
                    <a:pt x="63094" y="553846"/>
                  </a:lnTo>
                  <a:lnTo>
                    <a:pt x="32571" y="523201"/>
                  </a:lnTo>
                  <a:lnTo>
                    <a:pt x="5302" y="475853"/>
                  </a:lnTo>
                  <a:lnTo>
                    <a:pt x="0" y="443484"/>
                  </a:lnTo>
                  <a:close/>
                </a:path>
              </a:pathLst>
            </a:custGeom>
            <a:noFill/>
            <a:ln cap="flat" cmpd="sng" w="28950">
              <a:solidFill>
                <a:srgbClr val="5B9BD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2" name="Google Shape;732;p46"/>
          <p:cNvSpPr txBox="1"/>
          <p:nvPr/>
        </p:nvSpPr>
        <p:spPr>
          <a:xfrm>
            <a:off x="2689591" y="5180069"/>
            <a:ext cx="3764160" cy="378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Santé &amp; qualité de vie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733" name="Google Shape;73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Importance de la santé orale</a:t>
            </a:r>
            <a:endParaRPr/>
          </a:p>
        </p:txBody>
      </p:sp>
      <p:sp>
        <p:nvSpPr>
          <p:cNvPr id="739" name="Google Shape;739;p47"/>
          <p:cNvSpPr txBox="1"/>
          <p:nvPr/>
        </p:nvSpPr>
        <p:spPr>
          <a:xfrm>
            <a:off x="395113" y="1457377"/>
            <a:ext cx="8613420" cy="4201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71926" lvl="0" marL="367665" marR="0" rtl="0" algn="l">
              <a:spcBef>
                <a:spcPts val="0"/>
              </a:spcBef>
              <a:spcAft>
                <a:spcPts val="0"/>
              </a:spcAft>
              <a:buClr>
                <a:srgbClr val="2A3D92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Toute la littérature médicale et scientifique fait état pour le sujet âgé de :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95739" marR="0" rtl="0" algn="l">
              <a:spcBef>
                <a:spcPts val="75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99" lvl="1" marL="881537" marR="0" rtl="0" algn="l">
              <a:spcBef>
                <a:spcPts val="0"/>
              </a:spcBef>
              <a:spcAft>
                <a:spcPts val="0"/>
              </a:spcAft>
              <a:buClr>
                <a:srgbClr val="2A3D92"/>
              </a:buClr>
              <a:buSzPts val="2400"/>
              <a:buFont typeface="Noto Sans Symbols"/>
              <a:buChar char="❖"/>
            </a:pPr>
            <a:r>
              <a:rPr b="0" i="0" lang="fr-FR" sz="2400" u="none" cap="none" strike="noStrike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L’augmentation des pathologies bucco-dentaires avec l’âge</a:t>
            </a:r>
            <a:endParaRPr b="0" i="0" sz="2400" u="none" cap="none" strike="noStrike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99" lvl="1" marL="881537" marR="0" rtl="0" algn="l">
              <a:spcBef>
                <a:spcPts val="0"/>
              </a:spcBef>
              <a:spcAft>
                <a:spcPts val="0"/>
              </a:spcAft>
              <a:buClr>
                <a:srgbClr val="2A3D92"/>
              </a:buClr>
              <a:buSzPts val="2400"/>
              <a:buFont typeface="Noto Sans Symbols"/>
              <a:buChar char="❖"/>
            </a:pPr>
            <a:r>
              <a:rPr b="0" i="0" lang="fr-FR" sz="2400" u="none" cap="none" strike="noStrike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L’impact des pathologies bucco-dentaires sur l’état de santé général du patient âgé</a:t>
            </a:r>
            <a:endParaRPr b="0" i="0" sz="2400" u="none" cap="none" strike="noStrike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9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381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L’OMS, dans son rapport de 2003 préconisait déjà de porter une attention particulière à  l’amélioration de la bucco-dentaire des personnes âgées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740" name="Google Shape;74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8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67150">
            <a:spAutoFit/>
          </a:bodyPr>
          <a:lstStyle/>
          <a:p>
            <a:pPr indent="-528161" lvl="0" marL="538639" marR="3810" rtl="0" algn="l">
              <a:lnSpc>
                <a:spcPct val="127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Impact des pathologies bucco-dentaires sur  l’état de santé général du patient âgé</a:t>
            </a:r>
            <a:endParaRPr/>
          </a:p>
        </p:txBody>
      </p:sp>
      <p:sp>
        <p:nvSpPr>
          <p:cNvPr id="746" name="Google Shape;746;p48"/>
          <p:cNvSpPr txBox="1"/>
          <p:nvPr/>
        </p:nvSpPr>
        <p:spPr>
          <a:xfrm>
            <a:off x="318744" y="5789600"/>
            <a:ext cx="2350294" cy="148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9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 :</a:t>
            </a:r>
            <a:r>
              <a:rPr b="1" i="1"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ARS – Champagne Ardenne - Février 2011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7" name="Google Shape;747;p48"/>
          <p:cNvGrpSpPr/>
          <p:nvPr/>
        </p:nvGrpSpPr>
        <p:grpSpPr>
          <a:xfrm>
            <a:off x="3122680" y="2470023"/>
            <a:ext cx="3033512" cy="472058"/>
            <a:chOff x="4163574" y="2150364"/>
            <a:chExt cx="4044682" cy="629411"/>
          </a:xfrm>
        </p:grpSpPr>
        <p:sp>
          <p:nvSpPr>
            <p:cNvPr id="748" name="Google Shape;748;p48"/>
            <p:cNvSpPr/>
            <p:nvPr/>
          </p:nvSpPr>
          <p:spPr>
            <a:xfrm>
              <a:off x="4163574" y="2150364"/>
              <a:ext cx="4044682" cy="60350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4655820" y="2180844"/>
              <a:ext cx="3060192" cy="59893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4213860" y="2180844"/>
              <a:ext cx="3944620" cy="495300"/>
            </a:xfrm>
            <a:custGeom>
              <a:rect b="b" l="l" r="r" t="t"/>
              <a:pathLst>
                <a:path extrusionOk="0" h="495300" w="3944620">
                  <a:moveTo>
                    <a:pt x="3861562" y="0"/>
                  </a:moveTo>
                  <a:lnTo>
                    <a:pt x="82550" y="0"/>
                  </a:lnTo>
                  <a:lnTo>
                    <a:pt x="50417" y="6486"/>
                  </a:lnTo>
                  <a:lnTo>
                    <a:pt x="24177" y="24177"/>
                  </a:lnTo>
                  <a:lnTo>
                    <a:pt x="6486" y="50417"/>
                  </a:lnTo>
                  <a:lnTo>
                    <a:pt x="0" y="82550"/>
                  </a:lnTo>
                  <a:lnTo>
                    <a:pt x="0" y="412750"/>
                  </a:lnTo>
                  <a:lnTo>
                    <a:pt x="6486" y="444882"/>
                  </a:lnTo>
                  <a:lnTo>
                    <a:pt x="24177" y="471122"/>
                  </a:lnTo>
                  <a:lnTo>
                    <a:pt x="50417" y="488813"/>
                  </a:lnTo>
                  <a:lnTo>
                    <a:pt x="82550" y="495300"/>
                  </a:lnTo>
                  <a:lnTo>
                    <a:pt x="3861562" y="495300"/>
                  </a:lnTo>
                  <a:lnTo>
                    <a:pt x="3893694" y="488813"/>
                  </a:lnTo>
                  <a:lnTo>
                    <a:pt x="3919934" y="471122"/>
                  </a:lnTo>
                  <a:lnTo>
                    <a:pt x="3937625" y="444882"/>
                  </a:lnTo>
                  <a:lnTo>
                    <a:pt x="3944112" y="412750"/>
                  </a:lnTo>
                  <a:lnTo>
                    <a:pt x="3944112" y="82550"/>
                  </a:lnTo>
                  <a:lnTo>
                    <a:pt x="3937625" y="50417"/>
                  </a:lnTo>
                  <a:lnTo>
                    <a:pt x="3919934" y="24177"/>
                  </a:lnTo>
                  <a:lnTo>
                    <a:pt x="3893694" y="6486"/>
                  </a:lnTo>
                  <a:lnTo>
                    <a:pt x="3861562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1" name="Google Shape;751;p48"/>
          <p:cNvSpPr txBox="1"/>
          <p:nvPr/>
        </p:nvSpPr>
        <p:spPr>
          <a:xfrm>
            <a:off x="3629978" y="2555177"/>
            <a:ext cx="2019776" cy="2173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Pathologies bucco-dentaires</a:t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2" name="Google Shape;752;p48"/>
          <p:cNvGrpSpPr/>
          <p:nvPr/>
        </p:nvGrpSpPr>
        <p:grpSpPr>
          <a:xfrm>
            <a:off x="1979682" y="3454159"/>
            <a:ext cx="1283576" cy="590917"/>
            <a:chOff x="2639576" y="3462545"/>
            <a:chExt cx="1711435" cy="787890"/>
          </a:xfrm>
        </p:grpSpPr>
        <p:sp>
          <p:nvSpPr>
            <p:cNvPr id="753" name="Google Shape;753;p48"/>
            <p:cNvSpPr/>
            <p:nvPr/>
          </p:nvSpPr>
          <p:spPr>
            <a:xfrm>
              <a:off x="2639576" y="3462545"/>
              <a:ext cx="1711435" cy="7878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2884932" y="3525012"/>
              <a:ext cx="1235964" cy="70561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2689860" y="3493008"/>
              <a:ext cx="1610995" cy="680085"/>
            </a:xfrm>
            <a:custGeom>
              <a:rect b="b" l="l" r="r" t="t"/>
              <a:pathLst>
                <a:path extrusionOk="0" h="680085" w="1610995">
                  <a:moveTo>
                    <a:pt x="1497584" y="0"/>
                  </a:moveTo>
                  <a:lnTo>
                    <a:pt x="113283" y="0"/>
                  </a:lnTo>
                  <a:lnTo>
                    <a:pt x="69169" y="8895"/>
                  </a:lnTo>
                  <a:lnTo>
                    <a:pt x="33162" y="33162"/>
                  </a:lnTo>
                  <a:lnTo>
                    <a:pt x="8895" y="69169"/>
                  </a:lnTo>
                  <a:lnTo>
                    <a:pt x="0" y="113283"/>
                  </a:lnTo>
                  <a:lnTo>
                    <a:pt x="0" y="566419"/>
                  </a:lnTo>
                  <a:lnTo>
                    <a:pt x="8895" y="610534"/>
                  </a:lnTo>
                  <a:lnTo>
                    <a:pt x="33162" y="646541"/>
                  </a:lnTo>
                  <a:lnTo>
                    <a:pt x="69169" y="670808"/>
                  </a:lnTo>
                  <a:lnTo>
                    <a:pt x="113283" y="679703"/>
                  </a:lnTo>
                  <a:lnTo>
                    <a:pt x="1497584" y="679703"/>
                  </a:lnTo>
                  <a:lnTo>
                    <a:pt x="1541698" y="670808"/>
                  </a:lnTo>
                  <a:lnTo>
                    <a:pt x="1577705" y="646541"/>
                  </a:lnTo>
                  <a:lnTo>
                    <a:pt x="1601972" y="610534"/>
                  </a:lnTo>
                  <a:lnTo>
                    <a:pt x="1610867" y="566419"/>
                  </a:lnTo>
                  <a:lnTo>
                    <a:pt x="1610867" y="113283"/>
                  </a:lnTo>
                  <a:lnTo>
                    <a:pt x="1601972" y="69169"/>
                  </a:lnTo>
                  <a:lnTo>
                    <a:pt x="1577705" y="33162"/>
                  </a:lnTo>
                  <a:lnTo>
                    <a:pt x="1541698" y="8895"/>
                  </a:lnTo>
                  <a:lnTo>
                    <a:pt x="1497584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48"/>
          <p:cNvSpPr txBox="1"/>
          <p:nvPr/>
        </p:nvSpPr>
        <p:spPr>
          <a:xfrm>
            <a:off x="2278951" y="3553682"/>
            <a:ext cx="686276" cy="332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18097" lvl="0" marL="9525" marR="381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Pathologies  systémiques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7" name="Google Shape;757;p48"/>
          <p:cNvGrpSpPr/>
          <p:nvPr/>
        </p:nvGrpSpPr>
        <p:grpSpPr>
          <a:xfrm>
            <a:off x="3290702" y="3461017"/>
            <a:ext cx="1283576" cy="590917"/>
            <a:chOff x="4387603" y="3471689"/>
            <a:chExt cx="1711435" cy="787890"/>
          </a:xfrm>
        </p:grpSpPr>
        <p:sp>
          <p:nvSpPr>
            <p:cNvPr id="758" name="Google Shape;758;p48"/>
            <p:cNvSpPr/>
            <p:nvPr/>
          </p:nvSpPr>
          <p:spPr>
            <a:xfrm>
              <a:off x="4387603" y="3471689"/>
              <a:ext cx="1711435" cy="7878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4648199" y="3535680"/>
              <a:ext cx="1220724" cy="70561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4437887" y="3502152"/>
              <a:ext cx="1610995" cy="680085"/>
            </a:xfrm>
            <a:custGeom>
              <a:rect b="b" l="l" r="r" t="t"/>
              <a:pathLst>
                <a:path extrusionOk="0" h="680085" w="1610995">
                  <a:moveTo>
                    <a:pt x="1497584" y="0"/>
                  </a:moveTo>
                  <a:lnTo>
                    <a:pt x="113284" y="0"/>
                  </a:lnTo>
                  <a:lnTo>
                    <a:pt x="69169" y="8895"/>
                  </a:lnTo>
                  <a:lnTo>
                    <a:pt x="33162" y="33162"/>
                  </a:lnTo>
                  <a:lnTo>
                    <a:pt x="8895" y="69169"/>
                  </a:lnTo>
                  <a:lnTo>
                    <a:pt x="0" y="113284"/>
                  </a:lnTo>
                  <a:lnTo>
                    <a:pt x="0" y="566420"/>
                  </a:lnTo>
                  <a:lnTo>
                    <a:pt x="8895" y="610534"/>
                  </a:lnTo>
                  <a:lnTo>
                    <a:pt x="33162" y="646541"/>
                  </a:lnTo>
                  <a:lnTo>
                    <a:pt x="69169" y="670808"/>
                  </a:lnTo>
                  <a:lnTo>
                    <a:pt x="113284" y="679704"/>
                  </a:lnTo>
                  <a:lnTo>
                    <a:pt x="1497584" y="679704"/>
                  </a:lnTo>
                  <a:lnTo>
                    <a:pt x="1541698" y="670808"/>
                  </a:lnTo>
                  <a:lnTo>
                    <a:pt x="1577705" y="646541"/>
                  </a:lnTo>
                  <a:lnTo>
                    <a:pt x="1601972" y="610534"/>
                  </a:lnTo>
                  <a:lnTo>
                    <a:pt x="1610867" y="566420"/>
                  </a:lnTo>
                  <a:lnTo>
                    <a:pt x="1610867" y="113284"/>
                  </a:lnTo>
                  <a:lnTo>
                    <a:pt x="1601972" y="69169"/>
                  </a:lnTo>
                  <a:lnTo>
                    <a:pt x="1577705" y="33162"/>
                  </a:lnTo>
                  <a:lnTo>
                    <a:pt x="1541698" y="8895"/>
                  </a:lnTo>
                  <a:lnTo>
                    <a:pt x="1497584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48"/>
          <p:cNvSpPr txBox="1"/>
          <p:nvPr/>
        </p:nvSpPr>
        <p:spPr>
          <a:xfrm>
            <a:off x="3601689" y="3561016"/>
            <a:ext cx="661511" cy="332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6667" lvl="0" marL="9525" marR="381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Pathologies  infectieuses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2" name="Google Shape;762;p48"/>
          <p:cNvGrpSpPr/>
          <p:nvPr/>
        </p:nvGrpSpPr>
        <p:grpSpPr>
          <a:xfrm>
            <a:off x="4601724" y="3454159"/>
            <a:ext cx="1283576" cy="590917"/>
            <a:chOff x="6135632" y="3462545"/>
            <a:chExt cx="1711435" cy="787890"/>
          </a:xfrm>
        </p:grpSpPr>
        <p:sp>
          <p:nvSpPr>
            <p:cNvPr id="763" name="Google Shape;763;p48"/>
            <p:cNvSpPr/>
            <p:nvPr/>
          </p:nvSpPr>
          <p:spPr>
            <a:xfrm>
              <a:off x="6135632" y="3462545"/>
              <a:ext cx="1711435" cy="7878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6406896" y="3631692"/>
              <a:ext cx="1167383" cy="49225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6185916" y="3493008"/>
              <a:ext cx="1610995" cy="680085"/>
            </a:xfrm>
            <a:custGeom>
              <a:rect b="b" l="l" r="r" t="t"/>
              <a:pathLst>
                <a:path extrusionOk="0" h="680085" w="1610995">
                  <a:moveTo>
                    <a:pt x="1497584" y="0"/>
                  </a:moveTo>
                  <a:lnTo>
                    <a:pt x="113284" y="0"/>
                  </a:lnTo>
                  <a:lnTo>
                    <a:pt x="69169" y="8895"/>
                  </a:lnTo>
                  <a:lnTo>
                    <a:pt x="33162" y="33162"/>
                  </a:lnTo>
                  <a:lnTo>
                    <a:pt x="8895" y="69169"/>
                  </a:lnTo>
                  <a:lnTo>
                    <a:pt x="0" y="113283"/>
                  </a:lnTo>
                  <a:lnTo>
                    <a:pt x="0" y="566419"/>
                  </a:lnTo>
                  <a:lnTo>
                    <a:pt x="8895" y="610534"/>
                  </a:lnTo>
                  <a:lnTo>
                    <a:pt x="33162" y="646541"/>
                  </a:lnTo>
                  <a:lnTo>
                    <a:pt x="69169" y="670808"/>
                  </a:lnTo>
                  <a:lnTo>
                    <a:pt x="113284" y="679703"/>
                  </a:lnTo>
                  <a:lnTo>
                    <a:pt x="1497584" y="679703"/>
                  </a:lnTo>
                  <a:lnTo>
                    <a:pt x="1541698" y="670808"/>
                  </a:lnTo>
                  <a:lnTo>
                    <a:pt x="1577705" y="646541"/>
                  </a:lnTo>
                  <a:lnTo>
                    <a:pt x="1601972" y="610534"/>
                  </a:lnTo>
                  <a:lnTo>
                    <a:pt x="1610867" y="566419"/>
                  </a:lnTo>
                  <a:lnTo>
                    <a:pt x="1610867" y="113283"/>
                  </a:lnTo>
                  <a:lnTo>
                    <a:pt x="1601972" y="69169"/>
                  </a:lnTo>
                  <a:lnTo>
                    <a:pt x="1577705" y="33162"/>
                  </a:lnTo>
                  <a:lnTo>
                    <a:pt x="1541698" y="8895"/>
                  </a:lnTo>
                  <a:lnTo>
                    <a:pt x="1497584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48"/>
          <p:cNvSpPr txBox="1"/>
          <p:nvPr/>
        </p:nvSpPr>
        <p:spPr>
          <a:xfrm>
            <a:off x="4920901" y="3633692"/>
            <a:ext cx="645319" cy="171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Dénutrition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p48"/>
          <p:cNvGrpSpPr/>
          <p:nvPr/>
        </p:nvGrpSpPr>
        <p:grpSpPr>
          <a:xfrm>
            <a:off x="5912744" y="3429000"/>
            <a:ext cx="1299585" cy="689229"/>
            <a:chOff x="7883659" y="3429000"/>
            <a:chExt cx="1732780" cy="918972"/>
          </a:xfrm>
        </p:grpSpPr>
        <p:sp>
          <p:nvSpPr>
            <p:cNvPr id="768" name="Google Shape;768;p48"/>
            <p:cNvSpPr/>
            <p:nvPr/>
          </p:nvSpPr>
          <p:spPr>
            <a:xfrm>
              <a:off x="7883659" y="3471689"/>
              <a:ext cx="1711435" cy="7878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7901939" y="3429000"/>
              <a:ext cx="1714500" cy="91897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7933943" y="3502152"/>
              <a:ext cx="1610995" cy="680085"/>
            </a:xfrm>
            <a:custGeom>
              <a:rect b="b" l="l" r="r" t="t"/>
              <a:pathLst>
                <a:path extrusionOk="0" h="680085" w="1610995">
                  <a:moveTo>
                    <a:pt x="1497583" y="0"/>
                  </a:moveTo>
                  <a:lnTo>
                    <a:pt x="113283" y="0"/>
                  </a:lnTo>
                  <a:lnTo>
                    <a:pt x="69169" y="8895"/>
                  </a:lnTo>
                  <a:lnTo>
                    <a:pt x="33162" y="33162"/>
                  </a:lnTo>
                  <a:lnTo>
                    <a:pt x="8895" y="69169"/>
                  </a:lnTo>
                  <a:lnTo>
                    <a:pt x="0" y="113284"/>
                  </a:lnTo>
                  <a:lnTo>
                    <a:pt x="0" y="566420"/>
                  </a:lnTo>
                  <a:lnTo>
                    <a:pt x="8895" y="610534"/>
                  </a:lnTo>
                  <a:lnTo>
                    <a:pt x="33162" y="646541"/>
                  </a:lnTo>
                  <a:lnTo>
                    <a:pt x="69169" y="670808"/>
                  </a:lnTo>
                  <a:lnTo>
                    <a:pt x="113283" y="679704"/>
                  </a:lnTo>
                  <a:lnTo>
                    <a:pt x="1497583" y="679704"/>
                  </a:lnTo>
                  <a:lnTo>
                    <a:pt x="1541698" y="670808"/>
                  </a:lnTo>
                  <a:lnTo>
                    <a:pt x="1577705" y="646541"/>
                  </a:lnTo>
                  <a:lnTo>
                    <a:pt x="1601972" y="610534"/>
                  </a:lnTo>
                  <a:lnTo>
                    <a:pt x="1610867" y="566420"/>
                  </a:lnTo>
                  <a:lnTo>
                    <a:pt x="1610867" y="113284"/>
                  </a:lnTo>
                  <a:lnTo>
                    <a:pt x="1601972" y="69169"/>
                  </a:lnTo>
                  <a:lnTo>
                    <a:pt x="1577705" y="33162"/>
                  </a:lnTo>
                  <a:lnTo>
                    <a:pt x="1541698" y="8895"/>
                  </a:lnTo>
                  <a:lnTo>
                    <a:pt x="1497583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1" name="Google Shape;771;p48"/>
          <p:cNvSpPr txBox="1"/>
          <p:nvPr/>
        </p:nvSpPr>
        <p:spPr>
          <a:xfrm>
            <a:off x="6042470" y="3481006"/>
            <a:ext cx="1025366" cy="494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9525" marR="381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Perte d’autonomie  et de qualité de  vie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p48"/>
          <p:cNvGrpSpPr/>
          <p:nvPr/>
        </p:nvGrpSpPr>
        <p:grpSpPr>
          <a:xfrm>
            <a:off x="1979682" y="4513680"/>
            <a:ext cx="1283576" cy="860705"/>
            <a:chOff x="2639576" y="4875240"/>
            <a:chExt cx="1711435" cy="1147607"/>
          </a:xfrm>
        </p:grpSpPr>
        <p:sp>
          <p:nvSpPr>
            <p:cNvPr id="773" name="Google Shape;773;p48"/>
            <p:cNvSpPr/>
            <p:nvPr/>
          </p:nvSpPr>
          <p:spPr>
            <a:xfrm>
              <a:off x="2639576" y="4875240"/>
              <a:ext cx="1711435" cy="1147607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2688336" y="4975860"/>
              <a:ext cx="1589532" cy="987551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2689860" y="4905756"/>
              <a:ext cx="1610995" cy="1039494"/>
            </a:xfrm>
            <a:custGeom>
              <a:rect b="b" l="l" r="r" t="t"/>
              <a:pathLst>
                <a:path extrusionOk="0" h="1039495" w="1610995">
                  <a:moveTo>
                    <a:pt x="1437639" y="0"/>
                  </a:moveTo>
                  <a:lnTo>
                    <a:pt x="173227" y="0"/>
                  </a:lnTo>
                  <a:lnTo>
                    <a:pt x="127191" y="6190"/>
                  </a:lnTo>
                  <a:lnTo>
                    <a:pt x="85814" y="23659"/>
                  </a:lnTo>
                  <a:lnTo>
                    <a:pt x="50752" y="50752"/>
                  </a:lnTo>
                  <a:lnTo>
                    <a:pt x="23659" y="85814"/>
                  </a:lnTo>
                  <a:lnTo>
                    <a:pt x="6190" y="127191"/>
                  </a:lnTo>
                  <a:lnTo>
                    <a:pt x="0" y="173228"/>
                  </a:lnTo>
                  <a:lnTo>
                    <a:pt x="0" y="866140"/>
                  </a:lnTo>
                  <a:lnTo>
                    <a:pt x="6190" y="912190"/>
                  </a:lnTo>
                  <a:lnTo>
                    <a:pt x="23659" y="953570"/>
                  </a:lnTo>
                  <a:lnTo>
                    <a:pt x="50752" y="988629"/>
                  </a:lnTo>
                  <a:lnTo>
                    <a:pt x="85814" y="1015716"/>
                  </a:lnTo>
                  <a:lnTo>
                    <a:pt x="127191" y="1033179"/>
                  </a:lnTo>
                  <a:lnTo>
                    <a:pt x="173227" y="1039368"/>
                  </a:lnTo>
                  <a:lnTo>
                    <a:pt x="1437639" y="1039368"/>
                  </a:lnTo>
                  <a:lnTo>
                    <a:pt x="1483676" y="1033179"/>
                  </a:lnTo>
                  <a:lnTo>
                    <a:pt x="1525053" y="1015716"/>
                  </a:lnTo>
                  <a:lnTo>
                    <a:pt x="1560115" y="988629"/>
                  </a:lnTo>
                  <a:lnTo>
                    <a:pt x="1587208" y="953570"/>
                  </a:lnTo>
                  <a:lnTo>
                    <a:pt x="1604677" y="912190"/>
                  </a:lnTo>
                  <a:lnTo>
                    <a:pt x="1610867" y="866140"/>
                  </a:lnTo>
                  <a:lnTo>
                    <a:pt x="1610867" y="173228"/>
                  </a:lnTo>
                  <a:lnTo>
                    <a:pt x="1604677" y="127191"/>
                  </a:lnTo>
                  <a:lnTo>
                    <a:pt x="1587208" y="85814"/>
                  </a:lnTo>
                  <a:lnTo>
                    <a:pt x="1560115" y="50752"/>
                  </a:lnTo>
                  <a:lnTo>
                    <a:pt x="1525053" y="23659"/>
                  </a:lnTo>
                  <a:lnTo>
                    <a:pt x="1483676" y="6190"/>
                  </a:lnTo>
                  <a:lnTo>
                    <a:pt x="1437639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48"/>
          <p:cNvSpPr txBox="1"/>
          <p:nvPr/>
        </p:nvSpPr>
        <p:spPr>
          <a:xfrm>
            <a:off x="2114645" y="4636769"/>
            <a:ext cx="990600" cy="56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Cardio-vasculaires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Diabète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Rénales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Hépatiques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7" name="Google Shape;777;p48"/>
          <p:cNvGrpSpPr/>
          <p:nvPr/>
        </p:nvGrpSpPr>
        <p:grpSpPr>
          <a:xfrm>
            <a:off x="3290702" y="4521727"/>
            <a:ext cx="1283576" cy="859517"/>
            <a:chOff x="4387603" y="4885968"/>
            <a:chExt cx="1711435" cy="1146023"/>
          </a:xfrm>
        </p:grpSpPr>
        <p:sp>
          <p:nvSpPr>
            <p:cNvPr id="778" name="Google Shape;778;p48"/>
            <p:cNvSpPr/>
            <p:nvPr/>
          </p:nvSpPr>
          <p:spPr>
            <a:xfrm>
              <a:off x="4387603" y="4885968"/>
              <a:ext cx="1711435" cy="1146023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4436363" y="5076443"/>
              <a:ext cx="1490472" cy="804672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4437887" y="4916423"/>
              <a:ext cx="1610995" cy="1038225"/>
            </a:xfrm>
            <a:custGeom>
              <a:rect b="b" l="l" r="r" t="t"/>
              <a:pathLst>
                <a:path extrusionOk="0" h="1038225" w="1610995">
                  <a:moveTo>
                    <a:pt x="1437894" y="0"/>
                  </a:moveTo>
                  <a:lnTo>
                    <a:pt x="172974" y="0"/>
                  </a:lnTo>
                  <a:lnTo>
                    <a:pt x="127000" y="6180"/>
                  </a:lnTo>
                  <a:lnTo>
                    <a:pt x="85682" y="23622"/>
                  </a:lnTo>
                  <a:lnTo>
                    <a:pt x="50673" y="50673"/>
                  </a:lnTo>
                  <a:lnTo>
                    <a:pt x="23622" y="85682"/>
                  </a:lnTo>
                  <a:lnTo>
                    <a:pt x="6180" y="127000"/>
                  </a:lnTo>
                  <a:lnTo>
                    <a:pt x="0" y="172974"/>
                  </a:lnTo>
                  <a:lnTo>
                    <a:pt x="0" y="864869"/>
                  </a:lnTo>
                  <a:lnTo>
                    <a:pt x="6180" y="910852"/>
                  </a:lnTo>
                  <a:lnTo>
                    <a:pt x="23622" y="952172"/>
                  </a:lnTo>
                  <a:lnTo>
                    <a:pt x="50673" y="987180"/>
                  </a:lnTo>
                  <a:lnTo>
                    <a:pt x="85682" y="1014227"/>
                  </a:lnTo>
                  <a:lnTo>
                    <a:pt x="127000" y="1031665"/>
                  </a:lnTo>
                  <a:lnTo>
                    <a:pt x="172974" y="1037844"/>
                  </a:lnTo>
                  <a:lnTo>
                    <a:pt x="1437894" y="1037844"/>
                  </a:lnTo>
                  <a:lnTo>
                    <a:pt x="1483867" y="1031665"/>
                  </a:lnTo>
                  <a:lnTo>
                    <a:pt x="1525185" y="1014227"/>
                  </a:lnTo>
                  <a:lnTo>
                    <a:pt x="1560194" y="987180"/>
                  </a:lnTo>
                  <a:lnTo>
                    <a:pt x="1587245" y="952172"/>
                  </a:lnTo>
                  <a:lnTo>
                    <a:pt x="1604687" y="910852"/>
                  </a:lnTo>
                  <a:lnTo>
                    <a:pt x="1610867" y="864869"/>
                  </a:lnTo>
                  <a:lnTo>
                    <a:pt x="1610867" y="172974"/>
                  </a:lnTo>
                  <a:lnTo>
                    <a:pt x="1604687" y="127000"/>
                  </a:lnTo>
                  <a:lnTo>
                    <a:pt x="1587246" y="85682"/>
                  </a:lnTo>
                  <a:lnTo>
                    <a:pt x="1560195" y="50673"/>
                  </a:lnTo>
                  <a:lnTo>
                    <a:pt x="1525185" y="23622"/>
                  </a:lnTo>
                  <a:lnTo>
                    <a:pt x="1483868" y="6180"/>
                  </a:lnTo>
                  <a:lnTo>
                    <a:pt x="1437894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1" name="Google Shape;781;p48"/>
          <p:cNvSpPr txBox="1"/>
          <p:nvPr/>
        </p:nvSpPr>
        <p:spPr>
          <a:xfrm>
            <a:off x="3425857" y="4712683"/>
            <a:ext cx="916781" cy="4251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Pneumopathies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Septicémie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Abcès cérébraux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2" name="Google Shape;782;p48"/>
          <p:cNvGrpSpPr/>
          <p:nvPr/>
        </p:nvGrpSpPr>
        <p:grpSpPr>
          <a:xfrm>
            <a:off x="4601724" y="4513680"/>
            <a:ext cx="1283576" cy="860705"/>
            <a:chOff x="6135632" y="4875240"/>
            <a:chExt cx="1711435" cy="1147607"/>
          </a:xfrm>
        </p:grpSpPr>
        <p:sp>
          <p:nvSpPr>
            <p:cNvPr id="783" name="Google Shape;783;p48"/>
            <p:cNvSpPr/>
            <p:nvPr/>
          </p:nvSpPr>
          <p:spPr>
            <a:xfrm>
              <a:off x="6135632" y="4875240"/>
              <a:ext cx="1711435" cy="1147607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6184392" y="4975860"/>
              <a:ext cx="1450847" cy="987551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6185916" y="4905756"/>
              <a:ext cx="1610995" cy="1039494"/>
            </a:xfrm>
            <a:custGeom>
              <a:rect b="b" l="l" r="r" t="t"/>
              <a:pathLst>
                <a:path extrusionOk="0" h="1039495" w="1610995">
                  <a:moveTo>
                    <a:pt x="1437639" y="0"/>
                  </a:moveTo>
                  <a:lnTo>
                    <a:pt x="173228" y="0"/>
                  </a:lnTo>
                  <a:lnTo>
                    <a:pt x="127191" y="6190"/>
                  </a:lnTo>
                  <a:lnTo>
                    <a:pt x="85814" y="23659"/>
                  </a:lnTo>
                  <a:lnTo>
                    <a:pt x="50752" y="50752"/>
                  </a:lnTo>
                  <a:lnTo>
                    <a:pt x="23659" y="85814"/>
                  </a:lnTo>
                  <a:lnTo>
                    <a:pt x="6190" y="127191"/>
                  </a:lnTo>
                  <a:lnTo>
                    <a:pt x="0" y="173228"/>
                  </a:lnTo>
                  <a:lnTo>
                    <a:pt x="0" y="866140"/>
                  </a:lnTo>
                  <a:lnTo>
                    <a:pt x="6190" y="912190"/>
                  </a:lnTo>
                  <a:lnTo>
                    <a:pt x="23659" y="953570"/>
                  </a:lnTo>
                  <a:lnTo>
                    <a:pt x="50752" y="988629"/>
                  </a:lnTo>
                  <a:lnTo>
                    <a:pt x="85814" y="1015716"/>
                  </a:lnTo>
                  <a:lnTo>
                    <a:pt x="127191" y="1033179"/>
                  </a:lnTo>
                  <a:lnTo>
                    <a:pt x="173228" y="1039368"/>
                  </a:lnTo>
                  <a:lnTo>
                    <a:pt x="1437639" y="1039368"/>
                  </a:lnTo>
                  <a:lnTo>
                    <a:pt x="1483676" y="1033179"/>
                  </a:lnTo>
                  <a:lnTo>
                    <a:pt x="1525053" y="1015716"/>
                  </a:lnTo>
                  <a:lnTo>
                    <a:pt x="1560115" y="988629"/>
                  </a:lnTo>
                  <a:lnTo>
                    <a:pt x="1587208" y="953570"/>
                  </a:lnTo>
                  <a:lnTo>
                    <a:pt x="1604677" y="912190"/>
                  </a:lnTo>
                  <a:lnTo>
                    <a:pt x="1610867" y="866140"/>
                  </a:lnTo>
                  <a:lnTo>
                    <a:pt x="1610867" y="173228"/>
                  </a:lnTo>
                  <a:lnTo>
                    <a:pt x="1604677" y="127191"/>
                  </a:lnTo>
                  <a:lnTo>
                    <a:pt x="1587208" y="85814"/>
                  </a:lnTo>
                  <a:lnTo>
                    <a:pt x="1560115" y="50752"/>
                  </a:lnTo>
                  <a:lnTo>
                    <a:pt x="1525053" y="23659"/>
                  </a:lnTo>
                  <a:lnTo>
                    <a:pt x="1483676" y="6190"/>
                  </a:lnTo>
                  <a:lnTo>
                    <a:pt x="1437639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48"/>
          <p:cNvSpPr txBox="1"/>
          <p:nvPr/>
        </p:nvSpPr>
        <p:spPr>
          <a:xfrm>
            <a:off x="4737163" y="4636769"/>
            <a:ext cx="886301" cy="56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29540" lvl="0" marL="138589" marR="2238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Majoration du  risque de chute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9540" lvl="0" marL="138589" marR="381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Altération des  fonctions orales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7" name="Google Shape;787;p48"/>
          <p:cNvGrpSpPr/>
          <p:nvPr/>
        </p:nvGrpSpPr>
        <p:grpSpPr>
          <a:xfrm>
            <a:off x="5912744" y="4521727"/>
            <a:ext cx="1283576" cy="859517"/>
            <a:chOff x="7883659" y="4885968"/>
            <a:chExt cx="1711435" cy="1146023"/>
          </a:xfrm>
        </p:grpSpPr>
        <p:sp>
          <p:nvSpPr>
            <p:cNvPr id="788" name="Google Shape;788;p48"/>
            <p:cNvSpPr/>
            <p:nvPr/>
          </p:nvSpPr>
          <p:spPr>
            <a:xfrm>
              <a:off x="7883659" y="4885968"/>
              <a:ext cx="1711435" cy="1146023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7932419" y="4985003"/>
              <a:ext cx="1367027" cy="987552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7933943" y="4916423"/>
              <a:ext cx="1610995" cy="1038225"/>
            </a:xfrm>
            <a:custGeom>
              <a:rect b="b" l="l" r="r" t="t"/>
              <a:pathLst>
                <a:path extrusionOk="0" h="1038225" w="1610995">
                  <a:moveTo>
                    <a:pt x="1437894" y="0"/>
                  </a:moveTo>
                  <a:lnTo>
                    <a:pt x="172974" y="0"/>
                  </a:lnTo>
                  <a:lnTo>
                    <a:pt x="127000" y="6180"/>
                  </a:lnTo>
                  <a:lnTo>
                    <a:pt x="85682" y="23622"/>
                  </a:lnTo>
                  <a:lnTo>
                    <a:pt x="50673" y="50673"/>
                  </a:lnTo>
                  <a:lnTo>
                    <a:pt x="23622" y="85682"/>
                  </a:lnTo>
                  <a:lnTo>
                    <a:pt x="6180" y="127000"/>
                  </a:lnTo>
                  <a:lnTo>
                    <a:pt x="0" y="172974"/>
                  </a:lnTo>
                  <a:lnTo>
                    <a:pt x="0" y="864869"/>
                  </a:lnTo>
                  <a:lnTo>
                    <a:pt x="6180" y="910852"/>
                  </a:lnTo>
                  <a:lnTo>
                    <a:pt x="23622" y="952172"/>
                  </a:lnTo>
                  <a:lnTo>
                    <a:pt x="50673" y="987180"/>
                  </a:lnTo>
                  <a:lnTo>
                    <a:pt x="85682" y="1014227"/>
                  </a:lnTo>
                  <a:lnTo>
                    <a:pt x="127000" y="1031665"/>
                  </a:lnTo>
                  <a:lnTo>
                    <a:pt x="172974" y="1037844"/>
                  </a:lnTo>
                  <a:lnTo>
                    <a:pt x="1437894" y="1037844"/>
                  </a:lnTo>
                  <a:lnTo>
                    <a:pt x="1483867" y="1031665"/>
                  </a:lnTo>
                  <a:lnTo>
                    <a:pt x="1525185" y="1014227"/>
                  </a:lnTo>
                  <a:lnTo>
                    <a:pt x="1560194" y="987180"/>
                  </a:lnTo>
                  <a:lnTo>
                    <a:pt x="1587245" y="952172"/>
                  </a:lnTo>
                  <a:lnTo>
                    <a:pt x="1604687" y="910852"/>
                  </a:lnTo>
                  <a:lnTo>
                    <a:pt x="1610867" y="864869"/>
                  </a:lnTo>
                  <a:lnTo>
                    <a:pt x="1610867" y="172974"/>
                  </a:lnTo>
                  <a:lnTo>
                    <a:pt x="1604687" y="127000"/>
                  </a:lnTo>
                  <a:lnTo>
                    <a:pt x="1587246" y="85682"/>
                  </a:lnTo>
                  <a:lnTo>
                    <a:pt x="1560195" y="50673"/>
                  </a:lnTo>
                  <a:lnTo>
                    <a:pt x="1525185" y="23622"/>
                  </a:lnTo>
                  <a:lnTo>
                    <a:pt x="1483868" y="6180"/>
                  </a:lnTo>
                  <a:lnTo>
                    <a:pt x="1437894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1" name="Google Shape;791;p48"/>
          <p:cNvSpPr txBox="1"/>
          <p:nvPr/>
        </p:nvSpPr>
        <p:spPr>
          <a:xfrm>
            <a:off x="6048376" y="4644104"/>
            <a:ext cx="796766" cy="56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29540" lvl="0" marL="138589" marR="381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Char char="▪"/>
            </a:pP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Edentement :  handicap  fonctionnel et  social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2" name="Google Shape;792;p48"/>
          <p:cNvGrpSpPr/>
          <p:nvPr/>
        </p:nvGrpSpPr>
        <p:grpSpPr>
          <a:xfrm>
            <a:off x="2510028" y="2859785"/>
            <a:ext cx="4100036" cy="1684783"/>
            <a:chOff x="3346704" y="2670047"/>
            <a:chExt cx="5466715" cy="2246377"/>
          </a:xfrm>
        </p:grpSpPr>
        <p:sp>
          <p:nvSpPr>
            <p:cNvPr id="793" name="Google Shape;793;p48"/>
            <p:cNvSpPr/>
            <p:nvPr/>
          </p:nvSpPr>
          <p:spPr>
            <a:xfrm>
              <a:off x="3494532" y="2670047"/>
              <a:ext cx="5260340" cy="845819"/>
            </a:xfrm>
            <a:custGeom>
              <a:rect b="b" l="l" r="r" t="t"/>
              <a:pathLst>
                <a:path extrusionOk="0" h="845820" w="5260340">
                  <a:moveTo>
                    <a:pt x="5259832" y="832612"/>
                  </a:moveTo>
                  <a:lnTo>
                    <a:pt x="5246103" y="819150"/>
                  </a:lnTo>
                  <a:lnTo>
                    <a:pt x="5198999" y="772922"/>
                  </a:lnTo>
                  <a:lnTo>
                    <a:pt x="5189245" y="803173"/>
                  </a:lnTo>
                  <a:lnTo>
                    <a:pt x="2693289" y="0"/>
                  </a:lnTo>
                  <a:lnTo>
                    <a:pt x="2691384" y="6096"/>
                  </a:lnTo>
                  <a:lnTo>
                    <a:pt x="2691028" y="6451"/>
                  </a:lnTo>
                  <a:lnTo>
                    <a:pt x="2690838" y="6210"/>
                  </a:lnTo>
                  <a:lnTo>
                    <a:pt x="2688971" y="0"/>
                  </a:lnTo>
                  <a:lnTo>
                    <a:pt x="71081" y="794639"/>
                  </a:lnTo>
                  <a:lnTo>
                    <a:pt x="61849" y="764159"/>
                  </a:lnTo>
                  <a:lnTo>
                    <a:pt x="0" y="822833"/>
                  </a:lnTo>
                  <a:lnTo>
                    <a:pt x="83947" y="837057"/>
                  </a:lnTo>
                  <a:lnTo>
                    <a:pt x="75857" y="810387"/>
                  </a:lnTo>
                  <a:lnTo>
                    <a:pt x="74739" y="806716"/>
                  </a:lnTo>
                  <a:lnTo>
                    <a:pt x="2664269" y="20815"/>
                  </a:lnTo>
                  <a:lnTo>
                    <a:pt x="1801063" y="777570"/>
                  </a:lnTo>
                  <a:lnTo>
                    <a:pt x="1780159" y="753745"/>
                  </a:lnTo>
                  <a:lnTo>
                    <a:pt x="1748028" y="832612"/>
                  </a:lnTo>
                  <a:lnTo>
                    <a:pt x="1830451" y="811022"/>
                  </a:lnTo>
                  <a:lnTo>
                    <a:pt x="1816836" y="795528"/>
                  </a:lnTo>
                  <a:lnTo>
                    <a:pt x="1809496" y="787171"/>
                  </a:lnTo>
                  <a:lnTo>
                    <a:pt x="2690863" y="14490"/>
                  </a:lnTo>
                  <a:lnTo>
                    <a:pt x="3448202" y="773328"/>
                  </a:lnTo>
                  <a:lnTo>
                    <a:pt x="3425698" y="795782"/>
                  </a:lnTo>
                  <a:lnTo>
                    <a:pt x="3506597" y="822833"/>
                  </a:lnTo>
                  <a:lnTo>
                    <a:pt x="3493109" y="782320"/>
                  </a:lnTo>
                  <a:lnTo>
                    <a:pt x="3479673" y="741934"/>
                  </a:lnTo>
                  <a:lnTo>
                    <a:pt x="3457232" y="764324"/>
                  </a:lnTo>
                  <a:lnTo>
                    <a:pt x="2714333" y="20193"/>
                  </a:lnTo>
                  <a:lnTo>
                    <a:pt x="5185346" y="815263"/>
                  </a:lnTo>
                  <a:lnTo>
                    <a:pt x="5175631" y="845439"/>
                  </a:lnTo>
                  <a:lnTo>
                    <a:pt x="5259832" y="832612"/>
                  </a:lnTo>
                  <a:close/>
                </a:path>
              </a:pathLst>
            </a:custGeom>
            <a:solidFill>
              <a:srgbClr val="0F6EC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3346704" y="4181856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110871" y="0"/>
                  </a:moveTo>
                  <a:lnTo>
                    <a:pt x="36957" y="0"/>
                  </a:lnTo>
                  <a:lnTo>
                    <a:pt x="36957" y="649986"/>
                  </a:lnTo>
                  <a:lnTo>
                    <a:pt x="0" y="649986"/>
                  </a:lnTo>
                  <a:lnTo>
                    <a:pt x="73913" y="723900"/>
                  </a:lnTo>
                  <a:lnTo>
                    <a:pt x="147828" y="649986"/>
                  </a:lnTo>
                  <a:lnTo>
                    <a:pt x="110871" y="649986"/>
                  </a:lnTo>
                  <a:lnTo>
                    <a:pt x="110871" y="0"/>
                  </a:lnTo>
                  <a:close/>
                </a:path>
              </a:pathLst>
            </a:custGeom>
            <a:solidFill>
              <a:srgbClr val="0F6EC5">
                <a:alpha val="7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3346704" y="4181856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0" y="649986"/>
                  </a:moveTo>
                  <a:lnTo>
                    <a:pt x="36957" y="649986"/>
                  </a:lnTo>
                  <a:lnTo>
                    <a:pt x="36957" y="0"/>
                  </a:lnTo>
                  <a:lnTo>
                    <a:pt x="110871" y="0"/>
                  </a:lnTo>
                  <a:lnTo>
                    <a:pt x="110871" y="649986"/>
                  </a:lnTo>
                  <a:lnTo>
                    <a:pt x="147828" y="649986"/>
                  </a:lnTo>
                  <a:lnTo>
                    <a:pt x="73913" y="723900"/>
                  </a:lnTo>
                  <a:lnTo>
                    <a:pt x="0" y="649986"/>
                  </a:lnTo>
                  <a:close/>
                </a:path>
              </a:pathLst>
            </a:custGeom>
            <a:noFill/>
            <a:ln cap="flat" cmpd="sng" w="12175">
              <a:solidFill>
                <a:srgbClr val="0F6E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169408" y="4181856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110870" y="0"/>
                  </a:moveTo>
                  <a:lnTo>
                    <a:pt x="36956" y="0"/>
                  </a:lnTo>
                  <a:lnTo>
                    <a:pt x="36956" y="649986"/>
                  </a:lnTo>
                  <a:lnTo>
                    <a:pt x="0" y="649986"/>
                  </a:lnTo>
                  <a:lnTo>
                    <a:pt x="73913" y="723900"/>
                  </a:lnTo>
                  <a:lnTo>
                    <a:pt x="147827" y="649986"/>
                  </a:lnTo>
                  <a:lnTo>
                    <a:pt x="110870" y="649986"/>
                  </a:lnTo>
                  <a:lnTo>
                    <a:pt x="110870" y="0"/>
                  </a:lnTo>
                  <a:close/>
                </a:path>
              </a:pathLst>
            </a:custGeom>
            <a:solidFill>
              <a:srgbClr val="0F6EC5">
                <a:alpha val="7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169408" y="4181856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0" y="649986"/>
                  </a:moveTo>
                  <a:lnTo>
                    <a:pt x="36956" y="649986"/>
                  </a:lnTo>
                  <a:lnTo>
                    <a:pt x="36956" y="0"/>
                  </a:lnTo>
                  <a:lnTo>
                    <a:pt x="110870" y="0"/>
                  </a:lnTo>
                  <a:lnTo>
                    <a:pt x="110870" y="649986"/>
                  </a:lnTo>
                  <a:lnTo>
                    <a:pt x="147827" y="649986"/>
                  </a:lnTo>
                  <a:lnTo>
                    <a:pt x="73913" y="723900"/>
                  </a:lnTo>
                  <a:lnTo>
                    <a:pt x="0" y="649986"/>
                  </a:lnTo>
                  <a:close/>
                </a:path>
              </a:pathLst>
            </a:custGeom>
            <a:noFill/>
            <a:ln cap="flat" cmpd="sng" w="12175">
              <a:solidFill>
                <a:srgbClr val="0F6E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6912864" y="4172712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110870" y="0"/>
                  </a:moveTo>
                  <a:lnTo>
                    <a:pt x="36956" y="0"/>
                  </a:lnTo>
                  <a:lnTo>
                    <a:pt x="36956" y="649986"/>
                  </a:lnTo>
                  <a:lnTo>
                    <a:pt x="0" y="649986"/>
                  </a:lnTo>
                  <a:lnTo>
                    <a:pt x="73913" y="723900"/>
                  </a:lnTo>
                  <a:lnTo>
                    <a:pt x="147827" y="649986"/>
                  </a:lnTo>
                  <a:lnTo>
                    <a:pt x="110870" y="649986"/>
                  </a:lnTo>
                  <a:lnTo>
                    <a:pt x="110870" y="0"/>
                  </a:lnTo>
                  <a:close/>
                </a:path>
              </a:pathLst>
            </a:custGeom>
            <a:solidFill>
              <a:srgbClr val="0F6EC5">
                <a:alpha val="7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6912864" y="4172712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0" y="649986"/>
                  </a:moveTo>
                  <a:lnTo>
                    <a:pt x="36956" y="649986"/>
                  </a:lnTo>
                  <a:lnTo>
                    <a:pt x="36956" y="0"/>
                  </a:lnTo>
                  <a:lnTo>
                    <a:pt x="110870" y="0"/>
                  </a:lnTo>
                  <a:lnTo>
                    <a:pt x="110870" y="649986"/>
                  </a:lnTo>
                  <a:lnTo>
                    <a:pt x="147827" y="649986"/>
                  </a:lnTo>
                  <a:lnTo>
                    <a:pt x="73913" y="723900"/>
                  </a:lnTo>
                  <a:lnTo>
                    <a:pt x="0" y="649986"/>
                  </a:lnTo>
                  <a:close/>
                </a:path>
              </a:pathLst>
            </a:custGeom>
            <a:noFill/>
            <a:ln cap="flat" cmpd="sng" w="12175">
              <a:solidFill>
                <a:srgbClr val="0F6E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8665464" y="4192524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110870" y="0"/>
                  </a:moveTo>
                  <a:lnTo>
                    <a:pt x="36956" y="0"/>
                  </a:lnTo>
                  <a:lnTo>
                    <a:pt x="36956" y="649986"/>
                  </a:lnTo>
                  <a:lnTo>
                    <a:pt x="0" y="649986"/>
                  </a:lnTo>
                  <a:lnTo>
                    <a:pt x="73913" y="723900"/>
                  </a:lnTo>
                  <a:lnTo>
                    <a:pt x="147827" y="649986"/>
                  </a:lnTo>
                  <a:lnTo>
                    <a:pt x="110870" y="649986"/>
                  </a:lnTo>
                  <a:lnTo>
                    <a:pt x="110870" y="0"/>
                  </a:lnTo>
                  <a:close/>
                </a:path>
              </a:pathLst>
            </a:custGeom>
            <a:solidFill>
              <a:srgbClr val="0F6EC5">
                <a:alpha val="7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8665464" y="4192524"/>
              <a:ext cx="147955" cy="723900"/>
            </a:xfrm>
            <a:custGeom>
              <a:rect b="b" l="l" r="r" t="t"/>
              <a:pathLst>
                <a:path extrusionOk="0" h="723900" w="147954">
                  <a:moveTo>
                    <a:pt x="0" y="649986"/>
                  </a:moveTo>
                  <a:lnTo>
                    <a:pt x="36956" y="649986"/>
                  </a:lnTo>
                  <a:lnTo>
                    <a:pt x="36956" y="0"/>
                  </a:lnTo>
                  <a:lnTo>
                    <a:pt x="110870" y="0"/>
                  </a:lnTo>
                  <a:lnTo>
                    <a:pt x="110870" y="649986"/>
                  </a:lnTo>
                  <a:lnTo>
                    <a:pt x="147827" y="649986"/>
                  </a:lnTo>
                  <a:lnTo>
                    <a:pt x="73913" y="723900"/>
                  </a:lnTo>
                  <a:lnTo>
                    <a:pt x="0" y="649986"/>
                  </a:lnTo>
                  <a:close/>
                </a:path>
              </a:pathLst>
            </a:custGeom>
            <a:noFill/>
            <a:ln cap="flat" cmpd="sng" w="12175">
              <a:solidFill>
                <a:srgbClr val="0F6E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ne image contenant texte&#10;&#10;Description générée automatiquement" id="802" name="Google Shape;802;p4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9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66675">
            <a:spAutoFit/>
          </a:bodyPr>
          <a:lstStyle/>
          <a:p>
            <a:pPr indent="-943451" lvl="0" marL="952500" marR="3810" rtl="0" algn="l">
              <a:lnSpc>
                <a:spcPct val="80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Carte conceptuelle: personne âgée-  alimentation-état buccal</a:t>
            </a:r>
            <a:endParaRPr/>
          </a:p>
        </p:txBody>
      </p:sp>
      <p:sp>
        <p:nvSpPr>
          <p:cNvPr id="808" name="Google Shape;808;p49"/>
          <p:cNvSpPr txBox="1"/>
          <p:nvPr/>
        </p:nvSpPr>
        <p:spPr>
          <a:xfrm>
            <a:off x="1801745" y="2118491"/>
            <a:ext cx="5590699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713">
                <a:solidFill>
                  <a:srgbClr val="6F2F9F"/>
                </a:solidFill>
                <a:latin typeface="Trebuchet MS"/>
                <a:ea typeface="Trebuchet MS"/>
                <a:cs typeface="Trebuchet MS"/>
                <a:sym typeface="Trebuchet MS"/>
              </a:rPr>
              <a:t>Extrait du cours de DU d’odontologie clinique et vieillissement – Université Paris Descartes – 2005 - Dr G. Savard- Dr J. J. Baranes - Dr C. Nabet</a:t>
            </a:r>
            <a:endParaRPr sz="71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9" name="Google Shape;809;p49"/>
          <p:cNvSpPr txBox="1"/>
          <p:nvPr/>
        </p:nvSpPr>
        <p:spPr>
          <a:xfrm>
            <a:off x="6031271" y="3288973"/>
            <a:ext cx="182403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49"/>
          <p:cNvSpPr/>
          <p:nvPr/>
        </p:nvSpPr>
        <p:spPr>
          <a:xfrm>
            <a:off x="1641229" y="2273862"/>
            <a:ext cx="1520190" cy="492919"/>
          </a:xfrm>
          <a:custGeom>
            <a:rect b="b" l="l" r="r" t="t"/>
            <a:pathLst>
              <a:path extrusionOk="0" h="657225" w="2026920">
                <a:moveTo>
                  <a:pt x="2026710" y="0"/>
                </a:moveTo>
                <a:lnTo>
                  <a:pt x="0" y="0"/>
                </a:lnTo>
                <a:lnTo>
                  <a:pt x="0" y="657023"/>
                </a:lnTo>
                <a:lnTo>
                  <a:pt x="2026710" y="657023"/>
                </a:lnTo>
                <a:lnTo>
                  <a:pt x="2026710" y="0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49"/>
          <p:cNvSpPr txBox="1"/>
          <p:nvPr/>
        </p:nvSpPr>
        <p:spPr>
          <a:xfrm>
            <a:off x="1641229" y="2273862"/>
            <a:ext cx="1520190" cy="483146"/>
          </a:xfrm>
          <a:prstGeom prst="rect">
            <a:avLst/>
          </a:prstGeom>
          <a:noFill/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850">
            <a:spAutoFit/>
          </a:bodyPr>
          <a:lstStyle/>
          <a:p>
            <a:pPr indent="1429" lvl="0" marL="107155" marR="102870" rtl="0" algn="ctr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PGNI, anxiété (HAMA),  dépression (HAMD), état  cognitif (MMS), autonomie  (AGGIR)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2" name="Google Shape;812;p49"/>
          <p:cNvSpPr txBox="1"/>
          <p:nvPr/>
        </p:nvSpPr>
        <p:spPr>
          <a:xfrm>
            <a:off x="1641229" y="2969479"/>
            <a:ext cx="506730" cy="13183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3049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MNA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3" name="Google Shape;813;p49"/>
          <p:cNvSpPr txBox="1"/>
          <p:nvPr/>
        </p:nvSpPr>
        <p:spPr>
          <a:xfrm>
            <a:off x="1641229" y="3388607"/>
            <a:ext cx="1165384" cy="128946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7600">
            <a:spAutoFit/>
          </a:bodyPr>
          <a:lstStyle/>
          <a:p>
            <a:pPr indent="0" lvl="0" marL="16525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Echelle de Blandford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49"/>
          <p:cNvSpPr/>
          <p:nvPr/>
        </p:nvSpPr>
        <p:spPr>
          <a:xfrm>
            <a:off x="1641229" y="3793969"/>
            <a:ext cx="1114901" cy="139541"/>
          </a:xfrm>
          <a:custGeom>
            <a:rect b="b" l="l" r="r" t="t"/>
            <a:pathLst>
              <a:path extrusionOk="0" h="186054" w="1486535">
                <a:moveTo>
                  <a:pt x="1486254" y="0"/>
                </a:moveTo>
                <a:lnTo>
                  <a:pt x="0" y="0"/>
                </a:lnTo>
                <a:lnTo>
                  <a:pt x="0" y="185790"/>
                </a:lnTo>
                <a:lnTo>
                  <a:pt x="1486254" y="185790"/>
                </a:lnTo>
                <a:lnTo>
                  <a:pt x="1486254" y="0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9"/>
          <p:cNvSpPr txBox="1"/>
          <p:nvPr/>
        </p:nvSpPr>
        <p:spPr>
          <a:xfrm>
            <a:off x="1641229" y="3793968"/>
            <a:ext cx="1114901" cy="131832"/>
          </a:xfrm>
          <a:prstGeom prst="rect">
            <a:avLst/>
          </a:prstGeom>
          <a:noFill/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2572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Règles et régimes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6" name="Google Shape;816;p49"/>
          <p:cNvSpPr txBox="1"/>
          <p:nvPr/>
        </p:nvSpPr>
        <p:spPr>
          <a:xfrm>
            <a:off x="2857256" y="4084224"/>
            <a:ext cx="861536" cy="132313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096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Interventions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7" name="Google Shape;817;p49"/>
          <p:cNvSpPr/>
          <p:nvPr/>
        </p:nvSpPr>
        <p:spPr>
          <a:xfrm>
            <a:off x="1641229" y="4414678"/>
            <a:ext cx="1317784" cy="139541"/>
          </a:xfrm>
          <a:custGeom>
            <a:rect b="b" l="l" r="r" t="t"/>
            <a:pathLst>
              <a:path extrusionOk="0" h="186054" w="1757045">
                <a:moveTo>
                  <a:pt x="1756482" y="0"/>
                </a:moveTo>
                <a:lnTo>
                  <a:pt x="0" y="0"/>
                </a:lnTo>
                <a:lnTo>
                  <a:pt x="0" y="185790"/>
                </a:lnTo>
                <a:lnTo>
                  <a:pt x="1756482" y="185790"/>
                </a:lnTo>
                <a:lnTo>
                  <a:pt x="1756482" y="0"/>
                </a:lnTo>
                <a:close/>
              </a:path>
            </a:pathLst>
          </a:custGeom>
          <a:solidFill>
            <a:srgbClr val="E7E7E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49"/>
          <p:cNvSpPr txBox="1"/>
          <p:nvPr/>
        </p:nvSpPr>
        <p:spPr>
          <a:xfrm>
            <a:off x="1641229" y="4414678"/>
            <a:ext cx="1317784" cy="131832"/>
          </a:xfrm>
          <a:prstGeom prst="rect">
            <a:avLst/>
          </a:prstGeom>
          <a:noFill/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3763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Éducation et conseils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19" name="Google Shape;819;p49"/>
          <p:cNvGrpSpPr/>
          <p:nvPr/>
        </p:nvGrpSpPr>
        <p:grpSpPr>
          <a:xfrm>
            <a:off x="1605916" y="4833415"/>
            <a:ext cx="1591282" cy="362925"/>
            <a:chOff x="2141222" y="5301553"/>
            <a:chExt cx="2121709" cy="483900"/>
          </a:xfrm>
        </p:grpSpPr>
        <p:sp>
          <p:nvSpPr>
            <p:cNvPr id="820" name="Google Shape;820;p49"/>
            <p:cNvSpPr/>
            <p:nvPr/>
          </p:nvSpPr>
          <p:spPr>
            <a:xfrm>
              <a:off x="2141222" y="5301553"/>
              <a:ext cx="2121709" cy="4839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2188305" y="5326879"/>
              <a:ext cx="2026710" cy="38914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2188305" y="5326879"/>
              <a:ext cx="2026920" cy="388620"/>
            </a:xfrm>
            <a:custGeom>
              <a:rect b="b" l="l" r="r" t="t"/>
              <a:pathLst>
                <a:path extrusionOk="0" h="388620" w="2026920">
                  <a:moveTo>
                    <a:pt x="2026710" y="0"/>
                  </a:moveTo>
                  <a:lnTo>
                    <a:pt x="0" y="0"/>
                  </a:lnTo>
                  <a:lnTo>
                    <a:pt x="0" y="388471"/>
                  </a:lnTo>
                  <a:lnTo>
                    <a:pt x="2026710" y="388471"/>
                  </a:lnTo>
                  <a:lnTo>
                    <a:pt x="2026710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3" name="Google Shape;823;p49"/>
          <p:cNvSpPr txBox="1"/>
          <p:nvPr/>
        </p:nvSpPr>
        <p:spPr>
          <a:xfrm>
            <a:off x="1641229" y="4852384"/>
            <a:ext cx="1520190" cy="210218"/>
          </a:xfrm>
          <a:prstGeom prst="rect">
            <a:avLst/>
          </a:prstGeom>
          <a:noFill/>
          <a:ln cap="flat" cmpd="sng" w="9525">
            <a:solidFill>
              <a:srgbClr val="FDB8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88100">
            <a:spAutoFit/>
          </a:bodyPr>
          <a:lstStyle/>
          <a:p>
            <a:pPr indent="0" lvl="0" marL="38909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Personne âgée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49"/>
          <p:cNvSpPr txBox="1"/>
          <p:nvPr/>
        </p:nvSpPr>
        <p:spPr>
          <a:xfrm>
            <a:off x="1641229" y="5466051"/>
            <a:ext cx="1520190" cy="13231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8524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Vieillissement physiologique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5" name="Google Shape;825;p49"/>
          <p:cNvSpPr txBox="1"/>
          <p:nvPr/>
        </p:nvSpPr>
        <p:spPr>
          <a:xfrm>
            <a:off x="1641229" y="5770072"/>
            <a:ext cx="1520190" cy="132793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474344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Pathologies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26" name="Google Shape;826;p49"/>
          <p:cNvGrpSpPr/>
          <p:nvPr/>
        </p:nvGrpSpPr>
        <p:grpSpPr>
          <a:xfrm>
            <a:off x="2896972" y="2906929"/>
            <a:ext cx="784960" cy="316802"/>
            <a:chOff x="3862628" y="2732905"/>
            <a:chExt cx="1046614" cy="422403"/>
          </a:xfrm>
        </p:grpSpPr>
        <p:sp>
          <p:nvSpPr>
            <p:cNvPr id="827" name="Google Shape;827;p49"/>
            <p:cNvSpPr/>
            <p:nvPr/>
          </p:nvSpPr>
          <p:spPr>
            <a:xfrm>
              <a:off x="3862628" y="2732905"/>
              <a:ext cx="1046614" cy="42240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9"/>
            <p:cNvSpPr/>
            <p:nvPr/>
          </p:nvSpPr>
          <p:spPr>
            <a:xfrm>
              <a:off x="3911009" y="2758654"/>
              <a:ext cx="945798" cy="32158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9"/>
            <p:cNvSpPr/>
            <p:nvPr/>
          </p:nvSpPr>
          <p:spPr>
            <a:xfrm>
              <a:off x="3911009" y="2758654"/>
              <a:ext cx="946150" cy="321310"/>
            </a:xfrm>
            <a:custGeom>
              <a:rect b="b" l="l" r="r" t="t"/>
              <a:pathLst>
                <a:path extrusionOk="0" h="321310" w="946150">
                  <a:moveTo>
                    <a:pt x="945798" y="0"/>
                  </a:moveTo>
                  <a:lnTo>
                    <a:pt x="0" y="0"/>
                  </a:lnTo>
                  <a:lnTo>
                    <a:pt x="0" y="320911"/>
                  </a:lnTo>
                  <a:lnTo>
                    <a:pt x="945798" y="320911"/>
                  </a:lnTo>
                  <a:lnTo>
                    <a:pt x="945798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0" name="Google Shape;830;p49"/>
          <p:cNvSpPr txBox="1"/>
          <p:nvPr/>
        </p:nvSpPr>
        <p:spPr>
          <a:xfrm>
            <a:off x="2933257" y="2926241"/>
            <a:ext cx="709613" cy="183769"/>
          </a:xfrm>
          <a:prstGeom prst="rect">
            <a:avLst/>
          </a:prstGeom>
          <a:noFill/>
          <a:ln cap="flat" cmpd="sng" w="9525">
            <a:solidFill>
              <a:srgbClr val="FDB8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61900">
            <a:spAutoFit/>
          </a:bodyPr>
          <a:lstStyle/>
          <a:p>
            <a:pPr indent="0" lvl="0" marL="1004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Évaluation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1" name="Google Shape;831;p49"/>
          <p:cNvGrpSpPr/>
          <p:nvPr/>
        </p:nvGrpSpPr>
        <p:grpSpPr>
          <a:xfrm>
            <a:off x="3403627" y="3241374"/>
            <a:ext cx="1693590" cy="376139"/>
            <a:chOff x="4538168" y="3178832"/>
            <a:chExt cx="2258120" cy="501518"/>
          </a:xfrm>
        </p:grpSpPr>
        <p:sp>
          <p:nvSpPr>
            <p:cNvPr id="832" name="Google Shape;832;p49"/>
            <p:cNvSpPr/>
            <p:nvPr/>
          </p:nvSpPr>
          <p:spPr>
            <a:xfrm>
              <a:off x="4538168" y="3178832"/>
              <a:ext cx="2258120" cy="50151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4586580" y="3204214"/>
              <a:ext cx="2161825" cy="40536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4586580" y="3204214"/>
              <a:ext cx="2162175" cy="405765"/>
            </a:xfrm>
            <a:custGeom>
              <a:rect b="b" l="l" r="r" t="t"/>
              <a:pathLst>
                <a:path extrusionOk="0" h="405764" w="2162175">
                  <a:moveTo>
                    <a:pt x="2161825" y="0"/>
                  </a:moveTo>
                  <a:lnTo>
                    <a:pt x="0" y="0"/>
                  </a:lnTo>
                  <a:lnTo>
                    <a:pt x="0" y="405361"/>
                  </a:lnTo>
                  <a:lnTo>
                    <a:pt x="2161825" y="405361"/>
                  </a:lnTo>
                  <a:lnTo>
                    <a:pt x="2161825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9"/>
            <p:cNvSpPr/>
            <p:nvPr/>
          </p:nvSpPr>
          <p:spPr>
            <a:xfrm>
              <a:off x="4582414" y="3200048"/>
              <a:ext cx="2170430" cy="414020"/>
            </a:xfrm>
            <a:custGeom>
              <a:rect b="b" l="l" r="r" t="t"/>
              <a:pathLst>
                <a:path extrusionOk="0" h="414020" w="2170429">
                  <a:moveTo>
                    <a:pt x="4166" y="0"/>
                  </a:moveTo>
                  <a:lnTo>
                    <a:pt x="4166" y="413806"/>
                  </a:lnTo>
                </a:path>
                <a:path extrusionOk="0" h="414020" w="2170429">
                  <a:moveTo>
                    <a:pt x="2165991" y="0"/>
                  </a:moveTo>
                  <a:lnTo>
                    <a:pt x="2165991" y="413806"/>
                  </a:lnTo>
                </a:path>
                <a:path extrusionOk="0" h="414020" w="2170429">
                  <a:moveTo>
                    <a:pt x="0" y="4166"/>
                  </a:moveTo>
                  <a:lnTo>
                    <a:pt x="2170157" y="4166"/>
                  </a:lnTo>
                </a:path>
                <a:path extrusionOk="0" h="414020" w="2170429">
                  <a:moveTo>
                    <a:pt x="0" y="409527"/>
                  </a:moveTo>
                  <a:lnTo>
                    <a:pt x="2170157" y="409527"/>
                  </a:lnTo>
                </a:path>
              </a:pathLst>
            </a:custGeom>
            <a:noFill/>
            <a:ln cap="flat" cmpd="sng" w="9525">
              <a:solidFill>
                <a:srgbClr val="FDB8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49"/>
          <p:cNvSpPr txBox="1"/>
          <p:nvPr/>
        </p:nvSpPr>
        <p:spPr>
          <a:xfrm>
            <a:off x="3930585" y="3343696"/>
            <a:ext cx="641508" cy="131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Alimentation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9"/>
          <p:cNvSpPr txBox="1"/>
          <p:nvPr/>
        </p:nvSpPr>
        <p:spPr>
          <a:xfrm>
            <a:off x="3414601" y="2273862"/>
            <a:ext cx="1672114" cy="238591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42399" marR="0" rtl="0" algn="l">
              <a:spcBef>
                <a:spcPts val="4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Qualité de vie, estime de soi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38" name="Google Shape;838;p49"/>
          <p:cNvGrpSpPr/>
          <p:nvPr/>
        </p:nvGrpSpPr>
        <p:grpSpPr>
          <a:xfrm>
            <a:off x="5194053" y="3245210"/>
            <a:ext cx="856285" cy="304021"/>
            <a:chOff x="6925404" y="3183946"/>
            <a:chExt cx="1141713" cy="405361"/>
          </a:xfrm>
        </p:grpSpPr>
        <p:sp>
          <p:nvSpPr>
            <p:cNvPr id="839" name="Google Shape;839;p49"/>
            <p:cNvSpPr/>
            <p:nvPr/>
          </p:nvSpPr>
          <p:spPr>
            <a:xfrm>
              <a:off x="6925404" y="3183946"/>
              <a:ext cx="1141713" cy="405361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9"/>
            <p:cNvSpPr/>
            <p:nvPr/>
          </p:nvSpPr>
          <p:spPr>
            <a:xfrm>
              <a:off x="6987219" y="3223131"/>
              <a:ext cx="1013355" cy="276997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9"/>
            <p:cNvSpPr/>
            <p:nvPr/>
          </p:nvSpPr>
          <p:spPr>
            <a:xfrm>
              <a:off x="6987219" y="3223063"/>
              <a:ext cx="1013460" cy="276860"/>
            </a:xfrm>
            <a:custGeom>
              <a:rect b="b" l="l" r="r" t="t"/>
              <a:pathLst>
                <a:path extrusionOk="0" h="276860" w="1013459">
                  <a:moveTo>
                    <a:pt x="1013355" y="0"/>
                  </a:moveTo>
                  <a:lnTo>
                    <a:pt x="0" y="0"/>
                  </a:lnTo>
                  <a:lnTo>
                    <a:pt x="0" y="276726"/>
                  </a:lnTo>
                  <a:lnTo>
                    <a:pt x="1013355" y="276726"/>
                  </a:lnTo>
                  <a:lnTo>
                    <a:pt x="1013355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49"/>
          <p:cNvSpPr txBox="1"/>
          <p:nvPr/>
        </p:nvSpPr>
        <p:spPr>
          <a:xfrm>
            <a:off x="5240414" y="3274599"/>
            <a:ext cx="760095" cy="167418"/>
          </a:xfrm>
          <a:prstGeom prst="rect">
            <a:avLst/>
          </a:prstGeom>
          <a:noFill/>
          <a:ln cap="flat" cmpd="sng" w="9525">
            <a:solidFill>
              <a:srgbClr val="FDB8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45700">
            <a:spAutoFit/>
          </a:bodyPr>
          <a:lstStyle/>
          <a:p>
            <a:pPr indent="0" lvl="0" marL="2000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Causes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9"/>
          <p:cNvSpPr txBox="1"/>
          <p:nvPr/>
        </p:nvSpPr>
        <p:spPr>
          <a:xfrm>
            <a:off x="6243552" y="2927254"/>
            <a:ext cx="1275398" cy="13183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300514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Métaboliques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4" name="Google Shape;844;p49"/>
          <p:cNvSpPr txBox="1"/>
          <p:nvPr/>
        </p:nvSpPr>
        <p:spPr>
          <a:xfrm>
            <a:off x="6243552" y="3325269"/>
            <a:ext cx="1275398" cy="238687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3325">
            <a:spAutoFit/>
          </a:bodyPr>
          <a:lstStyle/>
          <a:p>
            <a:pPr indent="208598" lvl="0" marL="166688" marR="16002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Sociales et  environnementales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5" name="Google Shape;845;p49"/>
          <p:cNvSpPr txBox="1"/>
          <p:nvPr/>
        </p:nvSpPr>
        <p:spPr>
          <a:xfrm>
            <a:off x="6243552" y="3730630"/>
            <a:ext cx="1275398" cy="13183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281464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Physiologiques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6" name="Google Shape;846;p49"/>
          <p:cNvSpPr txBox="1"/>
          <p:nvPr/>
        </p:nvSpPr>
        <p:spPr>
          <a:xfrm>
            <a:off x="6243552" y="4288002"/>
            <a:ext cx="1275398" cy="13183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7907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Choix des aliments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7" name="Google Shape;847;p49"/>
          <p:cNvSpPr txBox="1"/>
          <p:nvPr/>
        </p:nvSpPr>
        <p:spPr>
          <a:xfrm>
            <a:off x="6243552" y="4642693"/>
            <a:ext cx="1275398" cy="13231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95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Plaisir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8" name="Google Shape;848;p49"/>
          <p:cNvSpPr txBox="1"/>
          <p:nvPr/>
        </p:nvSpPr>
        <p:spPr>
          <a:xfrm>
            <a:off x="6243552" y="4896045"/>
            <a:ext cx="1275398" cy="13231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21907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Perceptions de difficultés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9" name="Google Shape;849;p49"/>
          <p:cNvSpPr txBox="1"/>
          <p:nvPr/>
        </p:nvSpPr>
        <p:spPr>
          <a:xfrm>
            <a:off x="6243552" y="5234868"/>
            <a:ext cx="1275398" cy="132312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6143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Mastication, déglutition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0" name="Google Shape;850;p49"/>
          <p:cNvSpPr txBox="1"/>
          <p:nvPr/>
        </p:nvSpPr>
        <p:spPr>
          <a:xfrm>
            <a:off x="6243552" y="5583226"/>
            <a:ext cx="1275398" cy="238687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3325">
            <a:spAutoFit/>
          </a:bodyPr>
          <a:lstStyle/>
          <a:p>
            <a:pPr indent="-419100" lvl="0" marL="530066" marR="103823" rtl="0" algn="l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Carences : vitamines,  fibre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51" name="Google Shape;851;p49"/>
          <p:cNvGrpSpPr/>
          <p:nvPr/>
        </p:nvGrpSpPr>
        <p:grpSpPr>
          <a:xfrm>
            <a:off x="3403627" y="4775590"/>
            <a:ext cx="1693590" cy="477584"/>
            <a:chOff x="4538168" y="5224453"/>
            <a:chExt cx="2258120" cy="636778"/>
          </a:xfrm>
        </p:grpSpPr>
        <p:sp>
          <p:nvSpPr>
            <p:cNvPr id="852" name="Google Shape;852;p49"/>
            <p:cNvSpPr/>
            <p:nvPr/>
          </p:nvSpPr>
          <p:spPr>
            <a:xfrm>
              <a:off x="4538168" y="5224453"/>
              <a:ext cx="2258120" cy="636778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9"/>
            <p:cNvSpPr/>
            <p:nvPr/>
          </p:nvSpPr>
          <p:spPr>
            <a:xfrm>
              <a:off x="4586580" y="5249894"/>
              <a:ext cx="2161825" cy="540482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9"/>
            <p:cNvSpPr/>
            <p:nvPr/>
          </p:nvSpPr>
          <p:spPr>
            <a:xfrm>
              <a:off x="4586580" y="5249894"/>
              <a:ext cx="2162175" cy="541020"/>
            </a:xfrm>
            <a:custGeom>
              <a:rect b="b" l="l" r="r" t="t"/>
              <a:pathLst>
                <a:path extrusionOk="0" h="541020" w="2162175">
                  <a:moveTo>
                    <a:pt x="2161825" y="0"/>
                  </a:moveTo>
                  <a:lnTo>
                    <a:pt x="0" y="0"/>
                  </a:lnTo>
                  <a:lnTo>
                    <a:pt x="0" y="540482"/>
                  </a:lnTo>
                  <a:lnTo>
                    <a:pt x="2161825" y="540482"/>
                  </a:lnTo>
                  <a:lnTo>
                    <a:pt x="2161825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4582414" y="5245660"/>
              <a:ext cx="2170430" cy="549275"/>
            </a:xfrm>
            <a:custGeom>
              <a:rect b="b" l="l" r="r" t="t"/>
              <a:pathLst>
                <a:path extrusionOk="0" h="549275" w="2170429">
                  <a:moveTo>
                    <a:pt x="4166" y="0"/>
                  </a:moveTo>
                  <a:lnTo>
                    <a:pt x="4166" y="548938"/>
                  </a:lnTo>
                </a:path>
                <a:path extrusionOk="0" h="549275" w="2170429">
                  <a:moveTo>
                    <a:pt x="2165991" y="0"/>
                  </a:moveTo>
                  <a:lnTo>
                    <a:pt x="2165991" y="548938"/>
                  </a:lnTo>
                </a:path>
                <a:path extrusionOk="0" h="549275" w="2170429">
                  <a:moveTo>
                    <a:pt x="0" y="4278"/>
                  </a:moveTo>
                  <a:lnTo>
                    <a:pt x="2170157" y="4278"/>
                  </a:lnTo>
                </a:path>
                <a:path extrusionOk="0" h="549275" w="2170429">
                  <a:moveTo>
                    <a:pt x="0" y="544715"/>
                  </a:moveTo>
                  <a:lnTo>
                    <a:pt x="2170157" y="544715"/>
                  </a:lnTo>
                </a:path>
              </a:pathLst>
            </a:custGeom>
            <a:noFill/>
            <a:ln cap="flat" cmpd="sng" w="9525">
              <a:solidFill>
                <a:srgbClr val="FDB8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6" name="Google Shape;856;p49"/>
          <p:cNvSpPr txBox="1"/>
          <p:nvPr/>
        </p:nvSpPr>
        <p:spPr>
          <a:xfrm>
            <a:off x="3963013" y="4928829"/>
            <a:ext cx="576739" cy="131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État buccal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49"/>
          <p:cNvSpPr/>
          <p:nvPr/>
        </p:nvSpPr>
        <p:spPr>
          <a:xfrm>
            <a:off x="3927359" y="3551258"/>
            <a:ext cx="646520" cy="1305264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49"/>
          <p:cNvSpPr txBox="1"/>
          <p:nvPr/>
        </p:nvSpPr>
        <p:spPr>
          <a:xfrm>
            <a:off x="4045094" y="4054093"/>
            <a:ext cx="412433" cy="250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96202" lvl="0" marL="9525" marR="3810" rtl="0" algn="l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sont  corrélés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9" name="Google Shape;859;p49"/>
          <p:cNvGrpSpPr/>
          <p:nvPr/>
        </p:nvGrpSpPr>
        <p:grpSpPr>
          <a:xfrm>
            <a:off x="3403627" y="5497156"/>
            <a:ext cx="1693590" cy="313359"/>
            <a:chOff x="4538168" y="6186541"/>
            <a:chExt cx="2258120" cy="417812"/>
          </a:xfrm>
        </p:grpSpPr>
        <p:sp>
          <p:nvSpPr>
            <p:cNvPr id="860" name="Google Shape;860;p49"/>
            <p:cNvSpPr/>
            <p:nvPr/>
          </p:nvSpPr>
          <p:spPr>
            <a:xfrm>
              <a:off x="4538168" y="6186541"/>
              <a:ext cx="2258120" cy="417812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9"/>
            <p:cNvSpPr/>
            <p:nvPr/>
          </p:nvSpPr>
          <p:spPr>
            <a:xfrm>
              <a:off x="4586580" y="6212628"/>
              <a:ext cx="2161825" cy="321586"/>
            </a:xfrm>
            <a:prstGeom prst="rect">
              <a:avLst/>
            </a:pr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9"/>
            <p:cNvSpPr/>
            <p:nvPr/>
          </p:nvSpPr>
          <p:spPr>
            <a:xfrm>
              <a:off x="4586580" y="6212628"/>
              <a:ext cx="2162175" cy="321310"/>
            </a:xfrm>
            <a:custGeom>
              <a:rect b="b" l="l" r="r" t="t"/>
              <a:pathLst>
                <a:path extrusionOk="0" h="321309" w="2162175">
                  <a:moveTo>
                    <a:pt x="2161825" y="0"/>
                  </a:moveTo>
                  <a:lnTo>
                    <a:pt x="0" y="0"/>
                  </a:lnTo>
                  <a:lnTo>
                    <a:pt x="0" y="320911"/>
                  </a:lnTo>
                  <a:lnTo>
                    <a:pt x="2161825" y="320911"/>
                  </a:lnTo>
                  <a:lnTo>
                    <a:pt x="2161825" y="0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9"/>
            <p:cNvSpPr/>
            <p:nvPr/>
          </p:nvSpPr>
          <p:spPr>
            <a:xfrm>
              <a:off x="4582414" y="6208405"/>
              <a:ext cx="2170430" cy="329565"/>
            </a:xfrm>
            <a:custGeom>
              <a:rect b="b" l="l" r="r" t="t"/>
              <a:pathLst>
                <a:path extrusionOk="0" h="329565" w="2170429">
                  <a:moveTo>
                    <a:pt x="4166" y="0"/>
                  </a:moveTo>
                  <a:lnTo>
                    <a:pt x="4166" y="329356"/>
                  </a:lnTo>
                </a:path>
                <a:path extrusionOk="0" h="329565" w="2170429">
                  <a:moveTo>
                    <a:pt x="2165991" y="0"/>
                  </a:moveTo>
                  <a:lnTo>
                    <a:pt x="2165991" y="329356"/>
                  </a:lnTo>
                </a:path>
                <a:path extrusionOk="0" h="329565" w="2170429">
                  <a:moveTo>
                    <a:pt x="0" y="4222"/>
                  </a:moveTo>
                  <a:lnTo>
                    <a:pt x="2170157" y="4222"/>
                  </a:lnTo>
                </a:path>
                <a:path extrusionOk="0" h="329565" w="2170429">
                  <a:moveTo>
                    <a:pt x="0" y="325133"/>
                  </a:moveTo>
                  <a:lnTo>
                    <a:pt x="2170157" y="325133"/>
                  </a:lnTo>
                </a:path>
              </a:pathLst>
            </a:custGeom>
            <a:noFill/>
            <a:ln cap="flat" cmpd="sng" w="9525">
              <a:solidFill>
                <a:srgbClr val="FDB8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4" name="Google Shape;864;p49"/>
          <p:cNvSpPr txBox="1"/>
          <p:nvPr/>
        </p:nvSpPr>
        <p:spPr>
          <a:xfrm>
            <a:off x="3469508" y="5568709"/>
            <a:ext cx="1562100" cy="131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7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État prothèses &amp; dents restantes</a:t>
            </a:r>
            <a:endParaRPr sz="7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5" name="Google Shape;865;p49"/>
          <p:cNvGrpSpPr/>
          <p:nvPr/>
        </p:nvGrpSpPr>
        <p:grpSpPr>
          <a:xfrm>
            <a:off x="2154974" y="2641901"/>
            <a:ext cx="776764" cy="452313"/>
            <a:chOff x="2873298" y="2379535"/>
            <a:chExt cx="1035685" cy="603084"/>
          </a:xfrm>
        </p:grpSpPr>
        <p:sp>
          <p:nvSpPr>
            <p:cNvPr id="866" name="Google Shape;866;p49"/>
            <p:cNvSpPr/>
            <p:nvPr/>
          </p:nvSpPr>
          <p:spPr>
            <a:xfrm>
              <a:off x="2873298" y="2379535"/>
              <a:ext cx="1035685" cy="568960"/>
            </a:xfrm>
            <a:custGeom>
              <a:rect b="b" l="l" r="r" t="t"/>
              <a:pathLst>
                <a:path extrusionOk="0" h="568960" w="1035685">
                  <a:moveTo>
                    <a:pt x="1013383" y="520661"/>
                  </a:moveTo>
                  <a:lnTo>
                    <a:pt x="23025" y="520661"/>
                  </a:lnTo>
                  <a:lnTo>
                    <a:pt x="79590" y="487667"/>
                  </a:lnTo>
                  <a:lnTo>
                    <a:pt x="80238" y="485190"/>
                  </a:lnTo>
                  <a:lnTo>
                    <a:pt x="79121" y="483171"/>
                  </a:lnTo>
                  <a:lnTo>
                    <a:pt x="77990" y="481253"/>
                  </a:lnTo>
                  <a:lnTo>
                    <a:pt x="75501" y="480580"/>
                  </a:lnTo>
                  <a:lnTo>
                    <a:pt x="0" y="524713"/>
                  </a:lnTo>
                  <a:lnTo>
                    <a:pt x="75501" y="568744"/>
                  </a:lnTo>
                  <a:lnTo>
                    <a:pt x="77990" y="568071"/>
                  </a:lnTo>
                  <a:lnTo>
                    <a:pt x="80238" y="564235"/>
                  </a:lnTo>
                  <a:lnTo>
                    <a:pt x="79590" y="561644"/>
                  </a:lnTo>
                  <a:lnTo>
                    <a:pt x="23215" y="528777"/>
                  </a:lnTo>
                  <a:lnTo>
                    <a:pt x="1013383" y="528777"/>
                  </a:lnTo>
                  <a:lnTo>
                    <a:pt x="1013383" y="520661"/>
                  </a:lnTo>
                  <a:close/>
                </a:path>
                <a:path extrusionOk="0" h="568960" w="1035685">
                  <a:moveTo>
                    <a:pt x="1035570" y="385089"/>
                  </a:moveTo>
                  <a:lnTo>
                    <a:pt x="312851" y="11404"/>
                  </a:lnTo>
                  <a:lnTo>
                    <a:pt x="378206" y="8102"/>
                  </a:lnTo>
                  <a:lnTo>
                    <a:pt x="379920" y="6197"/>
                  </a:lnTo>
                  <a:lnTo>
                    <a:pt x="379844" y="4508"/>
                  </a:lnTo>
                  <a:lnTo>
                    <a:pt x="379704" y="1689"/>
                  </a:lnTo>
                  <a:lnTo>
                    <a:pt x="377799" y="0"/>
                  </a:lnTo>
                  <a:lnTo>
                    <a:pt x="290512" y="4394"/>
                  </a:lnTo>
                  <a:lnTo>
                    <a:pt x="337337" y="78257"/>
                  </a:lnTo>
                  <a:lnTo>
                    <a:pt x="339839" y="78816"/>
                  </a:lnTo>
                  <a:lnTo>
                    <a:pt x="341731" y="77584"/>
                  </a:lnTo>
                  <a:lnTo>
                    <a:pt x="343623" y="76454"/>
                  </a:lnTo>
                  <a:lnTo>
                    <a:pt x="344182" y="73863"/>
                  </a:lnTo>
                  <a:lnTo>
                    <a:pt x="309092" y="18592"/>
                  </a:lnTo>
                  <a:lnTo>
                    <a:pt x="1031735" y="392303"/>
                  </a:lnTo>
                  <a:lnTo>
                    <a:pt x="1035570" y="385089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9"/>
            <p:cNvSpPr/>
            <p:nvPr/>
          </p:nvSpPr>
          <p:spPr>
            <a:xfrm>
              <a:off x="3063844" y="2750209"/>
              <a:ext cx="466725" cy="232410"/>
            </a:xfrm>
            <a:custGeom>
              <a:rect b="b" l="l" r="r" t="t"/>
              <a:pathLst>
                <a:path extrusionOk="0" h="232410" w="466725">
                  <a:moveTo>
                    <a:pt x="466143" y="0"/>
                  </a:moveTo>
                  <a:lnTo>
                    <a:pt x="0" y="0"/>
                  </a:lnTo>
                  <a:lnTo>
                    <a:pt x="0" y="232407"/>
                  </a:lnTo>
                  <a:lnTo>
                    <a:pt x="466143" y="232407"/>
                  </a:lnTo>
                  <a:lnTo>
                    <a:pt x="466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49"/>
          <p:cNvSpPr txBox="1"/>
          <p:nvPr/>
        </p:nvSpPr>
        <p:spPr>
          <a:xfrm>
            <a:off x="2350578" y="2934872"/>
            <a:ext cx="242888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utilise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9" name="Google Shape;869;p49"/>
          <p:cNvGrpSpPr/>
          <p:nvPr/>
        </p:nvGrpSpPr>
        <p:grpSpPr>
          <a:xfrm>
            <a:off x="2270503" y="3163214"/>
            <a:ext cx="1202222" cy="922496"/>
            <a:chOff x="3027337" y="3074618"/>
            <a:chExt cx="1602962" cy="1229995"/>
          </a:xfrm>
        </p:grpSpPr>
        <p:sp>
          <p:nvSpPr>
            <p:cNvPr id="870" name="Google Shape;870;p49"/>
            <p:cNvSpPr/>
            <p:nvPr/>
          </p:nvSpPr>
          <p:spPr>
            <a:xfrm>
              <a:off x="3027337" y="3074618"/>
              <a:ext cx="1367155" cy="1229995"/>
            </a:xfrm>
            <a:custGeom>
              <a:rect b="b" l="l" r="r" t="t"/>
              <a:pathLst>
                <a:path extrusionOk="0" h="1229995" w="1367154">
                  <a:moveTo>
                    <a:pt x="879500" y="7772"/>
                  </a:moveTo>
                  <a:lnTo>
                    <a:pt x="877023" y="0"/>
                  </a:lnTo>
                  <a:lnTo>
                    <a:pt x="20853" y="263448"/>
                  </a:lnTo>
                  <a:lnTo>
                    <a:pt x="63652" y="216979"/>
                  </a:lnTo>
                  <a:lnTo>
                    <a:pt x="65163" y="215290"/>
                  </a:lnTo>
                  <a:lnTo>
                    <a:pt x="65062" y="212813"/>
                  </a:lnTo>
                  <a:lnTo>
                    <a:pt x="63411" y="211239"/>
                  </a:lnTo>
                  <a:lnTo>
                    <a:pt x="61772" y="209778"/>
                  </a:lnTo>
                  <a:lnTo>
                    <a:pt x="59194" y="209880"/>
                  </a:lnTo>
                  <a:lnTo>
                    <a:pt x="57696" y="211467"/>
                  </a:lnTo>
                  <a:lnTo>
                    <a:pt x="0" y="274180"/>
                  </a:lnTo>
                  <a:lnTo>
                    <a:pt x="82918" y="293547"/>
                  </a:lnTo>
                  <a:lnTo>
                    <a:pt x="85102" y="293992"/>
                  </a:lnTo>
                  <a:lnTo>
                    <a:pt x="87287" y="292646"/>
                  </a:lnTo>
                  <a:lnTo>
                    <a:pt x="88303" y="288251"/>
                  </a:lnTo>
                  <a:lnTo>
                    <a:pt x="86956" y="286118"/>
                  </a:lnTo>
                  <a:lnTo>
                    <a:pt x="84772" y="285661"/>
                  </a:lnTo>
                  <a:lnTo>
                    <a:pt x="41871" y="275640"/>
                  </a:lnTo>
                  <a:lnTo>
                    <a:pt x="23114" y="271259"/>
                  </a:lnTo>
                  <a:lnTo>
                    <a:pt x="879500" y="7772"/>
                  </a:lnTo>
                  <a:close/>
                </a:path>
                <a:path extrusionOk="0" h="1229995" w="1367154">
                  <a:moveTo>
                    <a:pt x="1366812" y="1153922"/>
                  </a:moveTo>
                  <a:lnTo>
                    <a:pt x="1366139" y="1151445"/>
                  </a:lnTo>
                  <a:lnTo>
                    <a:pt x="1362303" y="1149197"/>
                  </a:lnTo>
                  <a:lnTo>
                    <a:pt x="1359827" y="1149870"/>
                  </a:lnTo>
                  <a:lnTo>
                    <a:pt x="1326845" y="1206423"/>
                  </a:lnTo>
                  <a:lnTo>
                    <a:pt x="1326845" y="13398"/>
                  </a:lnTo>
                  <a:lnTo>
                    <a:pt x="1318729" y="13398"/>
                  </a:lnTo>
                  <a:lnTo>
                    <a:pt x="1318729" y="1206423"/>
                  </a:lnTo>
                  <a:lnTo>
                    <a:pt x="1285748" y="1149870"/>
                  </a:lnTo>
                  <a:lnTo>
                    <a:pt x="1283271" y="1149197"/>
                  </a:lnTo>
                  <a:lnTo>
                    <a:pt x="1279436" y="1151445"/>
                  </a:lnTo>
                  <a:lnTo>
                    <a:pt x="1278763" y="1153922"/>
                  </a:lnTo>
                  <a:lnTo>
                    <a:pt x="1322781" y="1229487"/>
                  </a:lnTo>
                  <a:lnTo>
                    <a:pt x="1327505" y="1221371"/>
                  </a:lnTo>
                  <a:lnTo>
                    <a:pt x="1366812" y="1153922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9"/>
            <p:cNvSpPr/>
            <p:nvPr/>
          </p:nvSpPr>
          <p:spPr>
            <a:xfrm>
              <a:off x="4088009" y="3733886"/>
              <a:ext cx="542290" cy="232410"/>
            </a:xfrm>
            <a:custGeom>
              <a:rect b="b" l="l" r="r" t="t"/>
              <a:pathLst>
                <a:path extrusionOk="0" h="232410" w="542289">
                  <a:moveTo>
                    <a:pt x="541807" y="0"/>
                  </a:moveTo>
                  <a:lnTo>
                    <a:pt x="0" y="0"/>
                  </a:lnTo>
                  <a:lnTo>
                    <a:pt x="0" y="232407"/>
                  </a:lnTo>
                  <a:lnTo>
                    <a:pt x="541807" y="232407"/>
                  </a:lnTo>
                  <a:lnTo>
                    <a:pt x="5418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2" name="Google Shape;872;p49"/>
          <p:cNvSpPr txBox="1"/>
          <p:nvPr/>
        </p:nvSpPr>
        <p:spPr>
          <a:xfrm>
            <a:off x="3119309" y="3673053"/>
            <a:ext cx="300990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conduit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3" name="Google Shape;873;p49"/>
          <p:cNvGrpSpPr/>
          <p:nvPr/>
        </p:nvGrpSpPr>
        <p:grpSpPr>
          <a:xfrm>
            <a:off x="2097214" y="3937197"/>
            <a:ext cx="761524" cy="470059"/>
            <a:chOff x="2796286" y="4106595"/>
            <a:chExt cx="1015365" cy="626745"/>
          </a:xfrm>
        </p:grpSpPr>
        <p:sp>
          <p:nvSpPr>
            <p:cNvPr id="874" name="Google Shape;874;p49"/>
            <p:cNvSpPr/>
            <p:nvPr/>
          </p:nvSpPr>
          <p:spPr>
            <a:xfrm>
              <a:off x="2796286" y="4106595"/>
              <a:ext cx="1015365" cy="626745"/>
            </a:xfrm>
            <a:custGeom>
              <a:rect b="b" l="l" r="r" t="t"/>
              <a:pathLst>
                <a:path extrusionOk="0" h="626745" w="1015364">
                  <a:moveTo>
                    <a:pt x="1014844" y="278244"/>
                  </a:moveTo>
                  <a:lnTo>
                    <a:pt x="1011923" y="270700"/>
                  </a:lnTo>
                  <a:lnTo>
                    <a:pt x="984072" y="281419"/>
                  </a:lnTo>
                  <a:lnTo>
                    <a:pt x="23393" y="25171"/>
                  </a:lnTo>
                  <a:lnTo>
                    <a:pt x="37553" y="21285"/>
                  </a:lnTo>
                  <a:lnTo>
                    <a:pt x="84277" y="8445"/>
                  </a:lnTo>
                  <a:lnTo>
                    <a:pt x="86448" y="7886"/>
                  </a:lnTo>
                  <a:lnTo>
                    <a:pt x="87718" y="5638"/>
                  </a:lnTo>
                  <a:lnTo>
                    <a:pt x="86537" y="1358"/>
                  </a:lnTo>
                  <a:lnTo>
                    <a:pt x="84302" y="0"/>
                  </a:lnTo>
                  <a:lnTo>
                    <a:pt x="82143" y="685"/>
                  </a:lnTo>
                  <a:lnTo>
                    <a:pt x="0" y="23202"/>
                  </a:lnTo>
                  <a:lnTo>
                    <a:pt x="61607" y="85128"/>
                  </a:lnTo>
                  <a:lnTo>
                    <a:pt x="64173" y="85128"/>
                  </a:lnTo>
                  <a:lnTo>
                    <a:pt x="67348" y="81978"/>
                  </a:lnTo>
                  <a:lnTo>
                    <a:pt x="67360" y="79387"/>
                  </a:lnTo>
                  <a:lnTo>
                    <a:pt x="21221" y="33032"/>
                  </a:lnTo>
                  <a:lnTo>
                    <a:pt x="971296" y="286321"/>
                  </a:lnTo>
                  <a:lnTo>
                    <a:pt x="155155" y="600189"/>
                  </a:lnTo>
                  <a:lnTo>
                    <a:pt x="194703" y="550849"/>
                  </a:lnTo>
                  <a:lnTo>
                    <a:pt x="196100" y="549160"/>
                  </a:lnTo>
                  <a:lnTo>
                    <a:pt x="195821" y="546569"/>
                  </a:lnTo>
                  <a:lnTo>
                    <a:pt x="194068" y="545211"/>
                  </a:lnTo>
                  <a:lnTo>
                    <a:pt x="192328" y="543750"/>
                  </a:lnTo>
                  <a:lnTo>
                    <a:pt x="189776" y="544093"/>
                  </a:lnTo>
                  <a:lnTo>
                    <a:pt x="188379" y="545782"/>
                  </a:lnTo>
                  <a:lnTo>
                    <a:pt x="135115" y="612330"/>
                  </a:lnTo>
                  <a:lnTo>
                    <a:pt x="221386" y="626287"/>
                  </a:lnTo>
                  <a:lnTo>
                    <a:pt x="223469" y="624827"/>
                  </a:lnTo>
                  <a:lnTo>
                    <a:pt x="224193" y="620318"/>
                  </a:lnTo>
                  <a:lnTo>
                    <a:pt x="222694" y="618299"/>
                  </a:lnTo>
                  <a:lnTo>
                    <a:pt x="220472" y="617956"/>
                  </a:lnTo>
                  <a:lnTo>
                    <a:pt x="191528" y="613232"/>
                  </a:lnTo>
                  <a:lnTo>
                    <a:pt x="158229" y="607783"/>
                  </a:lnTo>
                  <a:lnTo>
                    <a:pt x="144081" y="613232"/>
                  </a:lnTo>
                  <a:lnTo>
                    <a:pt x="147586" y="611873"/>
                  </a:lnTo>
                  <a:lnTo>
                    <a:pt x="158229" y="607783"/>
                  </a:lnTo>
                  <a:lnTo>
                    <a:pt x="984618" y="289877"/>
                  </a:lnTo>
                  <a:lnTo>
                    <a:pt x="1012367" y="297268"/>
                  </a:lnTo>
                  <a:lnTo>
                    <a:pt x="1014399" y="289496"/>
                  </a:lnTo>
                  <a:lnTo>
                    <a:pt x="997381" y="284962"/>
                  </a:lnTo>
                  <a:lnTo>
                    <a:pt x="1014844" y="278244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9"/>
            <p:cNvSpPr/>
            <p:nvPr/>
          </p:nvSpPr>
          <p:spPr>
            <a:xfrm>
              <a:off x="3063844" y="4277071"/>
              <a:ext cx="639445" cy="231140"/>
            </a:xfrm>
            <a:custGeom>
              <a:rect b="b" l="l" r="r" t="t"/>
              <a:pathLst>
                <a:path extrusionOk="0" h="231139" w="639445">
                  <a:moveTo>
                    <a:pt x="639089" y="0"/>
                  </a:moveTo>
                  <a:lnTo>
                    <a:pt x="0" y="0"/>
                  </a:lnTo>
                  <a:lnTo>
                    <a:pt x="0" y="231056"/>
                  </a:lnTo>
                  <a:lnTo>
                    <a:pt x="639089" y="231056"/>
                  </a:lnTo>
                  <a:lnTo>
                    <a:pt x="639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6" name="Google Shape;876;p49"/>
          <p:cNvSpPr txBox="1"/>
          <p:nvPr/>
        </p:nvSpPr>
        <p:spPr>
          <a:xfrm>
            <a:off x="2289372" y="4080611"/>
            <a:ext cx="496729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peuvent être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7" name="Google Shape;877;p49"/>
          <p:cNvGrpSpPr/>
          <p:nvPr/>
        </p:nvGrpSpPr>
        <p:grpSpPr>
          <a:xfrm>
            <a:off x="3645636" y="2608716"/>
            <a:ext cx="1931670" cy="656273"/>
            <a:chOff x="4860848" y="2335288"/>
            <a:chExt cx="2575560" cy="875030"/>
          </a:xfrm>
        </p:grpSpPr>
        <p:sp>
          <p:nvSpPr>
            <p:cNvPr id="878" name="Google Shape;878;p49"/>
            <p:cNvSpPr/>
            <p:nvPr/>
          </p:nvSpPr>
          <p:spPr>
            <a:xfrm>
              <a:off x="4860848" y="2335288"/>
              <a:ext cx="2575560" cy="875030"/>
            </a:xfrm>
            <a:custGeom>
              <a:rect b="b" l="l" r="r" t="t"/>
              <a:pathLst>
                <a:path extrusionOk="0" h="875030" w="2575559">
                  <a:moveTo>
                    <a:pt x="733450" y="865784"/>
                  </a:moveTo>
                  <a:lnTo>
                    <a:pt x="22796" y="555498"/>
                  </a:lnTo>
                  <a:lnTo>
                    <a:pt x="73977" y="549478"/>
                  </a:lnTo>
                  <a:lnTo>
                    <a:pt x="85471" y="548132"/>
                  </a:lnTo>
                  <a:lnTo>
                    <a:pt x="87718" y="547903"/>
                  </a:lnTo>
                  <a:lnTo>
                    <a:pt x="89293" y="545884"/>
                  </a:lnTo>
                  <a:lnTo>
                    <a:pt x="88849" y="541375"/>
                  </a:lnTo>
                  <a:lnTo>
                    <a:pt x="86817" y="539800"/>
                  </a:lnTo>
                  <a:lnTo>
                    <a:pt x="84569" y="540143"/>
                  </a:lnTo>
                  <a:lnTo>
                    <a:pt x="0" y="549935"/>
                  </a:lnTo>
                  <a:lnTo>
                    <a:pt x="50228" y="618731"/>
                  </a:lnTo>
                  <a:lnTo>
                    <a:pt x="51574" y="620534"/>
                  </a:lnTo>
                  <a:lnTo>
                    <a:pt x="54051" y="620991"/>
                  </a:lnTo>
                  <a:lnTo>
                    <a:pt x="57658" y="618286"/>
                  </a:lnTo>
                  <a:lnTo>
                    <a:pt x="58102" y="615810"/>
                  </a:lnTo>
                  <a:lnTo>
                    <a:pt x="56756" y="614006"/>
                  </a:lnTo>
                  <a:lnTo>
                    <a:pt x="19380" y="562864"/>
                  </a:lnTo>
                  <a:lnTo>
                    <a:pt x="730300" y="873213"/>
                  </a:lnTo>
                  <a:lnTo>
                    <a:pt x="733450" y="865784"/>
                  </a:lnTo>
                  <a:close/>
                </a:path>
                <a:path extrusionOk="0" h="875030" w="2575559">
                  <a:moveTo>
                    <a:pt x="816889" y="75552"/>
                  </a:moveTo>
                  <a:lnTo>
                    <a:pt x="777582" y="8102"/>
                  </a:lnTo>
                  <a:lnTo>
                    <a:pt x="772858" y="0"/>
                  </a:lnTo>
                  <a:lnTo>
                    <a:pt x="728840" y="75552"/>
                  </a:lnTo>
                  <a:lnTo>
                    <a:pt x="729513" y="78028"/>
                  </a:lnTo>
                  <a:lnTo>
                    <a:pt x="733336" y="80276"/>
                  </a:lnTo>
                  <a:lnTo>
                    <a:pt x="735812" y="79603"/>
                  </a:lnTo>
                  <a:lnTo>
                    <a:pt x="768807" y="23063"/>
                  </a:lnTo>
                  <a:lnTo>
                    <a:pt x="768807" y="868476"/>
                  </a:lnTo>
                  <a:lnTo>
                    <a:pt x="776909" y="868476"/>
                  </a:lnTo>
                  <a:lnTo>
                    <a:pt x="776909" y="23063"/>
                  </a:lnTo>
                  <a:lnTo>
                    <a:pt x="809904" y="79603"/>
                  </a:lnTo>
                  <a:lnTo>
                    <a:pt x="812380" y="80276"/>
                  </a:lnTo>
                  <a:lnTo>
                    <a:pt x="816203" y="78028"/>
                  </a:lnTo>
                  <a:lnTo>
                    <a:pt x="816889" y="75552"/>
                  </a:lnTo>
                  <a:close/>
                </a:path>
                <a:path extrusionOk="0" h="875030" w="2575559">
                  <a:moveTo>
                    <a:pt x="2575280" y="9448"/>
                  </a:moveTo>
                  <a:lnTo>
                    <a:pt x="2573705" y="9334"/>
                  </a:lnTo>
                  <a:lnTo>
                    <a:pt x="2490381" y="3378"/>
                  </a:lnTo>
                  <a:lnTo>
                    <a:pt x="2488133" y="3263"/>
                  </a:lnTo>
                  <a:lnTo>
                    <a:pt x="2486215" y="4838"/>
                  </a:lnTo>
                  <a:lnTo>
                    <a:pt x="2485987" y="7086"/>
                  </a:lnTo>
                  <a:lnTo>
                    <a:pt x="2485974" y="9448"/>
                  </a:lnTo>
                  <a:lnTo>
                    <a:pt x="2487574" y="11252"/>
                  </a:lnTo>
                  <a:lnTo>
                    <a:pt x="2489822" y="11480"/>
                  </a:lnTo>
                  <a:lnTo>
                    <a:pt x="2552649" y="16014"/>
                  </a:lnTo>
                  <a:lnTo>
                    <a:pt x="816991" y="867244"/>
                  </a:lnTo>
                  <a:lnTo>
                    <a:pt x="820597" y="874560"/>
                  </a:lnTo>
                  <a:lnTo>
                    <a:pt x="2556395" y="23266"/>
                  </a:lnTo>
                  <a:lnTo>
                    <a:pt x="2521343" y="75882"/>
                  </a:lnTo>
                  <a:lnTo>
                    <a:pt x="2520111" y="77800"/>
                  </a:lnTo>
                  <a:lnTo>
                    <a:pt x="2520670" y="80276"/>
                  </a:lnTo>
                  <a:lnTo>
                    <a:pt x="2522474" y="81521"/>
                  </a:lnTo>
                  <a:lnTo>
                    <a:pt x="2524391" y="82753"/>
                  </a:lnTo>
                  <a:lnTo>
                    <a:pt x="2526868" y="82308"/>
                  </a:lnTo>
                  <a:lnTo>
                    <a:pt x="2528176" y="80276"/>
                  </a:lnTo>
                  <a:lnTo>
                    <a:pt x="2575280" y="9448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9"/>
            <p:cNvSpPr/>
            <p:nvPr/>
          </p:nvSpPr>
          <p:spPr>
            <a:xfrm>
              <a:off x="5420233" y="2536718"/>
              <a:ext cx="446405" cy="232410"/>
            </a:xfrm>
            <a:custGeom>
              <a:rect b="b" l="l" r="r" t="t"/>
              <a:pathLst>
                <a:path extrusionOk="0" h="232410" w="446404">
                  <a:moveTo>
                    <a:pt x="445876" y="0"/>
                  </a:moveTo>
                  <a:lnTo>
                    <a:pt x="0" y="0"/>
                  </a:lnTo>
                  <a:lnTo>
                    <a:pt x="0" y="232407"/>
                  </a:lnTo>
                  <a:lnTo>
                    <a:pt x="445876" y="232407"/>
                  </a:lnTo>
                  <a:lnTo>
                    <a:pt x="4458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49"/>
          <p:cNvSpPr txBox="1"/>
          <p:nvPr/>
        </p:nvSpPr>
        <p:spPr>
          <a:xfrm>
            <a:off x="4116873" y="2774333"/>
            <a:ext cx="230029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49"/>
          <p:cNvSpPr txBox="1"/>
          <p:nvPr/>
        </p:nvSpPr>
        <p:spPr>
          <a:xfrm>
            <a:off x="3760155" y="3080024"/>
            <a:ext cx="406718" cy="10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525" marR="0" rtl="0" algn="l">
              <a:lnSpc>
                <a:spcPct val="1166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fait l’objet</a:t>
            </a:r>
            <a:endParaRPr sz="71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2" name="Google Shape;882;p49"/>
          <p:cNvSpPr txBox="1"/>
          <p:nvPr/>
        </p:nvSpPr>
        <p:spPr>
          <a:xfrm>
            <a:off x="4680283" y="2919907"/>
            <a:ext cx="307181" cy="137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27125">
            <a:spAutoFit/>
          </a:bodyPr>
          <a:lstStyle/>
          <a:p>
            <a:pPr indent="0" lvl="0" marL="6143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subit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49"/>
          <p:cNvSpPr txBox="1"/>
          <p:nvPr/>
        </p:nvSpPr>
        <p:spPr>
          <a:xfrm>
            <a:off x="6023417" y="2317541"/>
            <a:ext cx="182403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49"/>
          <p:cNvSpPr/>
          <p:nvPr/>
        </p:nvSpPr>
        <p:spPr>
          <a:xfrm>
            <a:off x="5998658" y="2430771"/>
            <a:ext cx="253365" cy="66199"/>
          </a:xfrm>
          <a:custGeom>
            <a:rect b="b" l="l" r="r" t="t"/>
            <a:pathLst>
              <a:path extrusionOk="0" h="88264" w="337820">
                <a:moveTo>
                  <a:pt x="321684" y="44083"/>
                </a:moveTo>
                <a:lnTo>
                  <a:pt x="260207" y="79946"/>
                </a:lnTo>
                <a:lnTo>
                  <a:pt x="258180" y="81072"/>
                </a:lnTo>
                <a:lnTo>
                  <a:pt x="257617" y="83662"/>
                </a:lnTo>
                <a:lnTo>
                  <a:pt x="259869" y="87490"/>
                </a:lnTo>
                <a:lnTo>
                  <a:pt x="262346" y="88166"/>
                </a:lnTo>
                <a:lnTo>
                  <a:pt x="330839" y="48192"/>
                </a:lnTo>
                <a:lnTo>
                  <a:pt x="329790" y="48192"/>
                </a:lnTo>
                <a:lnTo>
                  <a:pt x="329790" y="47629"/>
                </a:lnTo>
                <a:lnTo>
                  <a:pt x="327764" y="47629"/>
                </a:lnTo>
                <a:lnTo>
                  <a:pt x="321684" y="44083"/>
                </a:lnTo>
                <a:close/>
              </a:path>
              <a:path extrusionOk="0" h="88264" w="337820">
                <a:moveTo>
                  <a:pt x="314831" y="40085"/>
                </a:moveTo>
                <a:lnTo>
                  <a:pt x="0" y="40085"/>
                </a:lnTo>
                <a:lnTo>
                  <a:pt x="0" y="48192"/>
                </a:lnTo>
                <a:lnTo>
                  <a:pt x="314638" y="48192"/>
                </a:lnTo>
                <a:lnTo>
                  <a:pt x="321684" y="44083"/>
                </a:lnTo>
                <a:lnTo>
                  <a:pt x="314831" y="40085"/>
                </a:lnTo>
                <a:close/>
              </a:path>
              <a:path extrusionOk="0" h="88264" w="337820">
                <a:moveTo>
                  <a:pt x="330856" y="40085"/>
                </a:moveTo>
                <a:lnTo>
                  <a:pt x="329790" y="40085"/>
                </a:lnTo>
                <a:lnTo>
                  <a:pt x="329790" y="48192"/>
                </a:lnTo>
                <a:lnTo>
                  <a:pt x="330839" y="48192"/>
                </a:lnTo>
                <a:lnTo>
                  <a:pt x="337785" y="44139"/>
                </a:lnTo>
                <a:lnTo>
                  <a:pt x="330856" y="40085"/>
                </a:lnTo>
                <a:close/>
              </a:path>
              <a:path extrusionOk="0" h="88264" w="337820">
                <a:moveTo>
                  <a:pt x="327764" y="40536"/>
                </a:moveTo>
                <a:lnTo>
                  <a:pt x="321684" y="44083"/>
                </a:lnTo>
                <a:lnTo>
                  <a:pt x="327764" y="47629"/>
                </a:lnTo>
                <a:lnTo>
                  <a:pt x="327764" y="40536"/>
                </a:lnTo>
                <a:close/>
              </a:path>
              <a:path extrusionOk="0" h="88264" w="337820">
                <a:moveTo>
                  <a:pt x="329790" y="40536"/>
                </a:moveTo>
                <a:lnTo>
                  <a:pt x="327764" y="40536"/>
                </a:lnTo>
                <a:lnTo>
                  <a:pt x="327764" y="47629"/>
                </a:lnTo>
                <a:lnTo>
                  <a:pt x="329790" y="47629"/>
                </a:lnTo>
                <a:lnTo>
                  <a:pt x="329790" y="40536"/>
                </a:lnTo>
                <a:close/>
              </a:path>
              <a:path extrusionOk="0" h="88264" w="337820">
                <a:moveTo>
                  <a:pt x="262346" y="0"/>
                </a:moveTo>
                <a:lnTo>
                  <a:pt x="259869" y="675"/>
                </a:lnTo>
                <a:lnTo>
                  <a:pt x="258743" y="2589"/>
                </a:lnTo>
                <a:lnTo>
                  <a:pt x="257617" y="4616"/>
                </a:lnTo>
                <a:lnTo>
                  <a:pt x="258180" y="7093"/>
                </a:lnTo>
                <a:lnTo>
                  <a:pt x="260207" y="8219"/>
                </a:lnTo>
                <a:lnTo>
                  <a:pt x="321684" y="44083"/>
                </a:lnTo>
                <a:lnTo>
                  <a:pt x="327764" y="40536"/>
                </a:lnTo>
                <a:lnTo>
                  <a:pt x="329790" y="40536"/>
                </a:lnTo>
                <a:lnTo>
                  <a:pt x="329790" y="40085"/>
                </a:lnTo>
                <a:lnTo>
                  <a:pt x="330856" y="40085"/>
                </a:lnTo>
                <a:lnTo>
                  <a:pt x="262346" y="0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9"/>
          <p:cNvSpPr txBox="1"/>
          <p:nvPr/>
        </p:nvSpPr>
        <p:spPr>
          <a:xfrm>
            <a:off x="6243552" y="2273862"/>
            <a:ext cx="1275398" cy="238591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3821" marR="0" rtl="0" algn="l">
              <a:spcBef>
                <a:spcPts val="4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Lentes et non perçues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6" name="Google Shape;886;p49"/>
          <p:cNvSpPr txBox="1"/>
          <p:nvPr/>
        </p:nvSpPr>
        <p:spPr>
          <a:xfrm>
            <a:off x="5241766" y="2273862"/>
            <a:ext cx="756761" cy="238591"/>
          </a:xfrm>
          <a:prstGeom prst="rect">
            <a:avLst/>
          </a:prstGeom>
          <a:solidFill>
            <a:srgbClr val="E7E7E7"/>
          </a:solidFill>
          <a:ln cap="flat" cmpd="sng" w="112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9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9530" marR="0" rtl="0" algn="l">
              <a:spcBef>
                <a:spcPts val="4"/>
              </a:spcBef>
              <a:spcAft>
                <a:spcPts val="0"/>
              </a:spcAft>
              <a:buNone/>
            </a:pPr>
            <a:r>
              <a:rPr lang="fr-FR" sz="78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Modifications</a:t>
            </a:r>
            <a:endParaRPr sz="788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87" name="Google Shape;887;p49"/>
          <p:cNvGrpSpPr/>
          <p:nvPr/>
        </p:nvGrpSpPr>
        <p:grpSpPr>
          <a:xfrm>
            <a:off x="3158643" y="3071841"/>
            <a:ext cx="3095625" cy="2788920"/>
            <a:chOff x="4211523" y="2952787"/>
            <a:chExt cx="4127500" cy="3718560"/>
          </a:xfrm>
        </p:grpSpPr>
        <p:sp>
          <p:nvSpPr>
            <p:cNvPr id="888" name="Google Shape;888;p49"/>
            <p:cNvSpPr/>
            <p:nvPr/>
          </p:nvSpPr>
          <p:spPr>
            <a:xfrm>
              <a:off x="4211523" y="2952787"/>
              <a:ext cx="4127500" cy="3718560"/>
            </a:xfrm>
            <a:custGeom>
              <a:rect b="b" l="l" r="r" t="t"/>
              <a:pathLst>
                <a:path extrusionOk="0" h="3718559" w="4127500">
                  <a:moveTo>
                    <a:pt x="543941" y="2837573"/>
                  </a:moveTo>
                  <a:lnTo>
                    <a:pt x="458139" y="2854147"/>
                  </a:lnTo>
                  <a:lnTo>
                    <a:pt x="456679" y="2856280"/>
                  </a:lnTo>
                  <a:lnTo>
                    <a:pt x="457581" y="2860662"/>
                  </a:lnTo>
                  <a:lnTo>
                    <a:pt x="459727" y="2862110"/>
                  </a:lnTo>
                  <a:lnTo>
                    <a:pt x="519772" y="2850502"/>
                  </a:lnTo>
                  <a:lnTo>
                    <a:pt x="468845" y="2877731"/>
                  </a:lnTo>
                  <a:lnTo>
                    <a:pt x="466928" y="2878785"/>
                  </a:lnTo>
                  <a:lnTo>
                    <a:pt x="466140" y="2881249"/>
                  </a:lnTo>
                  <a:lnTo>
                    <a:pt x="467156" y="2883217"/>
                  </a:lnTo>
                  <a:lnTo>
                    <a:pt x="468274" y="2885186"/>
                  </a:lnTo>
                  <a:lnTo>
                    <a:pt x="470750" y="2885935"/>
                  </a:lnTo>
                  <a:lnTo>
                    <a:pt x="472668" y="2884881"/>
                  </a:lnTo>
                  <a:lnTo>
                    <a:pt x="501192" y="2869641"/>
                  </a:lnTo>
                  <a:lnTo>
                    <a:pt x="787" y="3307461"/>
                  </a:lnTo>
                  <a:lnTo>
                    <a:pt x="6184" y="3313557"/>
                  </a:lnTo>
                  <a:lnTo>
                    <a:pt x="526440" y="2858287"/>
                  </a:lnTo>
                  <a:lnTo>
                    <a:pt x="0" y="3713746"/>
                  </a:lnTo>
                  <a:lnTo>
                    <a:pt x="6972" y="3718001"/>
                  </a:lnTo>
                  <a:lnTo>
                    <a:pt x="519442" y="2885059"/>
                  </a:lnTo>
                  <a:lnTo>
                    <a:pt x="509155" y="2915729"/>
                  </a:lnTo>
                  <a:lnTo>
                    <a:pt x="508469" y="2917850"/>
                  </a:lnTo>
                  <a:lnTo>
                    <a:pt x="509600" y="2920149"/>
                  </a:lnTo>
                  <a:lnTo>
                    <a:pt x="513880" y="2921584"/>
                  </a:lnTo>
                  <a:lnTo>
                    <a:pt x="516128" y="2920441"/>
                  </a:lnTo>
                  <a:lnTo>
                    <a:pt x="516813" y="2918320"/>
                  </a:lnTo>
                  <a:lnTo>
                    <a:pt x="535241" y="2863456"/>
                  </a:lnTo>
                  <a:lnTo>
                    <a:pt x="533806" y="2922524"/>
                  </a:lnTo>
                  <a:lnTo>
                    <a:pt x="533806" y="2924759"/>
                  </a:lnTo>
                  <a:lnTo>
                    <a:pt x="535609" y="2926613"/>
                  </a:lnTo>
                  <a:lnTo>
                    <a:pt x="540004" y="2926715"/>
                  </a:lnTo>
                  <a:lnTo>
                    <a:pt x="541921" y="2924949"/>
                  </a:lnTo>
                  <a:lnTo>
                    <a:pt x="541921" y="2922524"/>
                  </a:lnTo>
                  <a:lnTo>
                    <a:pt x="543826" y="2842285"/>
                  </a:lnTo>
                  <a:lnTo>
                    <a:pt x="543941" y="2837573"/>
                  </a:lnTo>
                  <a:close/>
                </a:path>
                <a:path extrusionOk="0" h="3718559" w="4127500">
                  <a:moveTo>
                    <a:pt x="1423873" y="3239274"/>
                  </a:moveTo>
                  <a:lnTo>
                    <a:pt x="566572" y="2843555"/>
                  </a:lnTo>
                  <a:lnTo>
                    <a:pt x="631659" y="2837307"/>
                  </a:lnTo>
                  <a:lnTo>
                    <a:pt x="633349" y="2835325"/>
                  </a:lnTo>
                  <a:lnTo>
                    <a:pt x="632891" y="2830855"/>
                  </a:lnTo>
                  <a:lnTo>
                    <a:pt x="630974" y="2829229"/>
                  </a:lnTo>
                  <a:lnTo>
                    <a:pt x="543941" y="2837586"/>
                  </a:lnTo>
                  <a:lnTo>
                    <a:pt x="592696" y="2907373"/>
                  </a:lnTo>
                  <a:lnTo>
                    <a:pt x="594042" y="2909214"/>
                  </a:lnTo>
                  <a:lnTo>
                    <a:pt x="596519" y="2909646"/>
                  </a:lnTo>
                  <a:lnTo>
                    <a:pt x="598322" y="2908363"/>
                  </a:lnTo>
                  <a:lnTo>
                    <a:pt x="600240" y="2907093"/>
                  </a:lnTo>
                  <a:lnTo>
                    <a:pt x="600684" y="2904553"/>
                  </a:lnTo>
                  <a:lnTo>
                    <a:pt x="599338" y="2902724"/>
                  </a:lnTo>
                  <a:lnTo>
                    <a:pt x="563079" y="2850870"/>
                  </a:lnTo>
                  <a:lnTo>
                    <a:pt x="1420495" y="3246628"/>
                  </a:lnTo>
                  <a:lnTo>
                    <a:pt x="1423873" y="3239274"/>
                  </a:lnTo>
                  <a:close/>
                </a:path>
                <a:path extrusionOk="0" h="3718559" w="4127500">
                  <a:moveTo>
                    <a:pt x="3249714" y="542620"/>
                  </a:moveTo>
                  <a:lnTo>
                    <a:pt x="3242729" y="538454"/>
                  </a:lnTo>
                  <a:lnTo>
                    <a:pt x="2173897" y="2275484"/>
                  </a:lnTo>
                  <a:lnTo>
                    <a:pt x="2175446" y="2212149"/>
                  </a:lnTo>
                  <a:lnTo>
                    <a:pt x="2175332" y="2209774"/>
                  </a:lnTo>
                  <a:lnTo>
                    <a:pt x="2173643" y="2208085"/>
                  </a:lnTo>
                  <a:lnTo>
                    <a:pt x="2171509" y="2207984"/>
                  </a:lnTo>
                  <a:lnTo>
                    <a:pt x="2169249" y="2207984"/>
                  </a:lnTo>
                  <a:lnTo>
                    <a:pt x="2167344" y="2209774"/>
                  </a:lnTo>
                  <a:lnTo>
                    <a:pt x="2167331" y="2212149"/>
                  </a:lnTo>
                  <a:lnTo>
                    <a:pt x="2165312" y="2297163"/>
                  </a:lnTo>
                  <a:lnTo>
                    <a:pt x="2174151" y="2292426"/>
                  </a:lnTo>
                  <a:lnTo>
                    <a:pt x="2242324" y="2255951"/>
                  </a:lnTo>
                  <a:lnTo>
                    <a:pt x="2243112" y="2253462"/>
                  </a:lnTo>
                  <a:lnTo>
                    <a:pt x="2242096" y="2251443"/>
                  </a:lnTo>
                  <a:lnTo>
                    <a:pt x="2240978" y="2249525"/>
                  </a:lnTo>
                  <a:lnTo>
                    <a:pt x="2238502" y="2248738"/>
                  </a:lnTo>
                  <a:lnTo>
                    <a:pt x="2236584" y="2249868"/>
                  </a:lnTo>
                  <a:lnTo>
                    <a:pt x="2180869" y="2279586"/>
                  </a:lnTo>
                  <a:lnTo>
                    <a:pt x="3249714" y="542620"/>
                  </a:lnTo>
                  <a:close/>
                </a:path>
                <a:path extrusionOk="0" h="3718559" w="4127500">
                  <a:moveTo>
                    <a:pt x="4104652" y="2509291"/>
                  </a:moveTo>
                  <a:lnTo>
                    <a:pt x="4097515" y="2505913"/>
                  </a:lnTo>
                  <a:lnTo>
                    <a:pt x="4027640" y="2472817"/>
                  </a:lnTo>
                  <a:lnTo>
                    <a:pt x="4025608" y="2471915"/>
                  </a:lnTo>
                  <a:lnTo>
                    <a:pt x="4023245" y="2472702"/>
                  </a:lnTo>
                  <a:lnTo>
                    <a:pt x="4022229" y="2474734"/>
                  </a:lnTo>
                  <a:lnTo>
                    <a:pt x="4021328" y="2476754"/>
                  </a:lnTo>
                  <a:lnTo>
                    <a:pt x="4022115" y="2479230"/>
                  </a:lnTo>
                  <a:lnTo>
                    <a:pt x="4024147" y="2480132"/>
                  </a:lnTo>
                  <a:lnTo>
                    <a:pt x="4081386" y="2507208"/>
                  </a:lnTo>
                  <a:lnTo>
                    <a:pt x="2540597" y="2640368"/>
                  </a:lnTo>
                  <a:lnTo>
                    <a:pt x="2541270" y="2648356"/>
                  </a:lnTo>
                  <a:lnTo>
                    <a:pt x="4081919" y="2515324"/>
                  </a:lnTo>
                  <a:lnTo>
                    <a:pt x="4030332" y="2551747"/>
                  </a:lnTo>
                  <a:lnTo>
                    <a:pt x="4028529" y="2552992"/>
                  </a:lnTo>
                  <a:lnTo>
                    <a:pt x="4028084" y="2555570"/>
                  </a:lnTo>
                  <a:lnTo>
                    <a:pt x="4029329" y="2557373"/>
                  </a:lnTo>
                  <a:lnTo>
                    <a:pt x="4030675" y="2559177"/>
                  </a:lnTo>
                  <a:lnTo>
                    <a:pt x="4033151" y="2559634"/>
                  </a:lnTo>
                  <a:lnTo>
                    <a:pt x="4104652" y="2509291"/>
                  </a:lnTo>
                  <a:close/>
                </a:path>
                <a:path extrusionOk="0" h="3718559" w="4127500">
                  <a:moveTo>
                    <a:pt x="4118051" y="2972714"/>
                  </a:moveTo>
                  <a:lnTo>
                    <a:pt x="4050487" y="2920873"/>
                  </a:lnTo>
                  <a:lnTo>
                    <a:pt x="4048683" y="2919514"/>
                  </a:lnTo>
                  <a:lnTo>
                    <a:pt x="4046207" y="2919844"/>
                  </a:lnTo>
                  <a:lnTo>
                    <a:pt x="4044861" y="2921635"/>
                  </a:lnTo>
                  <a:lnTo>
                    <a:pt x="4043400" y="2923400"/>
                  </a:lnTo>
                  <a:lnTo>
                    <a:pt x="4043730" y="2925940"/>
                  </a:lnTo>
                  <a:lnTo>
                    <a:pt x="4045534" y="2927299"/>
                  </a:lnTo>
                  <a:lnTo>
                    <a:pt x="4095686" y="2965780"/>
                  </a:lnTo>
                  <a:lnTo>
                    <a:pt x="2522575" y="2766009"/>
                  </a:lnTo>
                  <a:lnTo>
                    <a:pt x="2521445" y="2774048"/>
                  </a:lnTo>
                  <a:lnTo>
                    <a:pt x="4094683" y="2973832"/>
                  </a:lnTo>
                  <a:lnTo>
                    <a:pt x="4034498" y="2999422"/>
                  </a:lnTo>
                  <a:lnTo>
                    <a:pt x="4033494" y="3001810"/>
                  </a:lnTo>
                  <a:lnTo>
                    <a:pt x="4035285" y="3005937"/>
                  </a:lnTo>
                  <a:lnTo>
                    <a:pt x="4037660" y="3006890"/>
                  </a:lnTo>
                  <a:lnTo>
                    <a:pt x="4110977" y="2975724"/>
                  </a:lnTo>
                  <a:lnTo>
                    <a:pt x="4118051" y="2972714"/>
                  </a:lnTo>
                  <a:close/>
                </a:path>
                <a:path extrusionOk="0" h="3718559" w="4127500">
                  <a:moveTo>
                    <a:pt x="4121645" y="463575"/>
                  </a:moveTo>
                  <a:lnTo>
                    <a:pt x="4114723" y="459524"/>
                  </a:lnTo>
                  <a:lnTo>
                    <a:pt x="4046207" y="419430"/>
                  </a:lnTo>
                  <a:lnTo>
                    <a:pt x="4043730" y="420103"/>
                  </a:lnTo>
                  <a:lnTo>
                    <a:pt x="4042613" y="422021"/>
                  </a:lnTo>
                  <a:lnTo>
                    <a:pt x="4041483" y="424053"/>
                  </a:lnTo>
                  <a:lnTo>
                    <a:pt x="4042041" y="426529"/>
                  </a:lnTo>
                  <a:lnTo>
                    <a:pt x="4044073" y="427647"/>
                  </a:lnTo>
                  <a:lnTo>
                    <a:pt x="4098696" y="459524"/>
                  </a:lnTo>
                  <a:lnTo>
                    <a:pt x="3809631" y="459524"/>
                  </a:lnTo>
                  <a:lnTo>
                    <a:pt x="3864254" y="427647"/>
                  </a:lnTo>
                  <a:lnTo>
                    <a:pt x="3866286" y="426529"/>
                  </a:lnTo>
                  <a:lnTo>
                    <a:pt x="3866845" y="424053"/>
                  </a:lnTo>
                  <a:lnTo>
                    <a:pt x="3865727" y="422021"/>
                  </a:lnTo>
                  <a:lnTo>
                    <a:pt x="3864597" y="420103"/>
                  </a:lnTo>
                  <a:lnTo>
                    <a:pt x="3862120" y="419430"/>
                  </a:lnTo>
                  <a:lnTo>
                    <a:pt x="3786682" y="463575"/>
                  </a:lnTo>
                  <a:lnTo>
                    <a:pt x="3862120" y="507593"/>
                  </a:lnTo>
                  <a:lnTo>
                    <a:pt x="3864597" y="506920"/>
                  </a:lnTo>
                  <a:lnTo>
                    <a:pt x="3866845" y="503097"/>
                  </a:lnTo>
                  <a:lnTo>
                    <a:pt x="3866286" y="500507"/>
                  </a:lnTo>
                  <a:lnTo>
                    <a:pt x="3864254" y="499376"/>
                  </a:lnTo>
                  <a:lnTo>
                    <a:pt x="3809822" y="467626"/>
                  </a:lnTo>
                  <a:lnTo>
                    <a:pt x="4098493" y="467626"/>
                  </a:lnTo>
                  <a:lnTo>
                    <a:pt x="4044073" y="499376"/>
                  </a:lnTo>
                  <a:lnTo>
                    <a:pt x="4042041" y="500507"/>
                  </a:lnTo>
                  <a:lnTo>
                    <a:pt x="4041483" y="503097"/>
                  </a:lnTo>
                  <a:lnTo>
                    <a:pt x="4043730" y="506920"/>
                  </a:lnTo>
                  <a:lnTo>
                    <a:pt x="4046207" y="507593"/>
                  </a:lnTo>
                  <a:lnTo>
                    <a:pt x="4114711" y="467626"/>
                  </a:lnTo>
                  <a:lnTo>
                    <a:pt x="4121645" y="463575"/>
                  </a:lnTo>
                  <a:close/>
                </a:path>
                <a:path extrusionOk="0" h="3718559" w="4127500">
                  <a:moveTo>
                    <a:pt x="4124464" y="878395"/>
                  </a:moveTo>
                  <a:lnTo>
                    <a:pt x="4123728" y="875576"/>
                  </a:lnTo>
                  <a:lnTo>
                    <a:pt x="4102290" y="793826"/>
                  </a:lnTo>
                  <a:lnTo>
                    <a:pt x="4100030" y="792594"/>
                  </a:lnTo>
                  <a:lnTo>
                    <a:pt x="4097896" y="793153"/>
                  </a:lnTo>
                  <a:lnTo>
                    <a:pt x="4095635" y="793711"/>
                  </a:lnTo>
                  <a:lnTo>
                    <a:pt x="4094403" y="795858"/>
                  </a:lnTo>
                  <a:lnTo>
                    <a:pt x="4094962" y="798106"/>
                  </a:lnTo>
                  <a:lnTo>
                    <a:pt x="4111104" y="859282"/>
                  </a:lnTo>
                  <a:lnTo>
                    <a:pt x="3789489" y="537667"/>
                  </a:lnTo>
                  <a:lnTo>
                    <a:pt x="3783863" y="543407"/>
                  </a:lnTo>
                  <a:lnTo>
                    <a:pt x="4105211" y="864870"/>
                  </a:lnTo>
                  <a:lnTo>
                    <a:pt x="4044188" y="848893"/>
                  </a:lnTo>
                  <a:lnTo>
                    <a:pt x="4042041" y="848220"/>
                  </a:lnTo>
                  <a:lnTo>
                    <a:pt x="4039793" y="849566"/>
                  </a:lnTo>
                  <a:lnTo>
                    <a:pt x="4038663" y="853846"/>
                  </a:lnTo>
                  <a:lnTo>
                    <a:pt x="4039908" y="856094"/>
                  </a:lnTo>
                  <a:lnTo>
                    <a:pt x="4042156" y="856665"/>
                  </a:lnTo>
                  <a:lnTo>
                    <a:pt x="4124464" y="878395"/>
                  </a:lnTo>
                  <a:close/>
                </a:path>
                <a:path extrusionOk="0" h="3718559" w="4127500">
                  <a:moveTo>
                    <a:pt x="4124464" y="0"/>
                  </a:moveTo>
                  <a:lnTo>
                    <a:pt x="4043616" y="26797"/>
                  </a:lnTo>
                  <a:lnTo>
                    <a:pt x="4041483" y="27470"/>
                  </a:lnTo>
                  <a:lnTo>
                    <a:pt x="4040352" y="29832"/>
                  </a:lnTo>
                  <a:lnTo>
                    <a:pt x="4041711" y="34112"/>
                  </a:lnTo>
                  <a:lnTo>
                    <a:pt x="4044073" y="35242"/>
                  </a:lnTo>
                  <a:lnTo>
                    <a:pt x="4046207" y="34569"/>
                  </a:lnTo>
                  <a:lnTo>
                    <a:pt x="4106202" y="14630"/>
                  </a:lnTo>
                  <a:lnTo>
                    <a:pt x="3783634" y="380250"/>
                  </a:lnTo>
                  <a:lnTo>
                    <a:pt x="3789718" y="385533"/>
                  </a:lnTo>
                  <a:lnTo>
                    <a:pt x="4112323" y="19989"/>
                  </a:lnTo>
                  <a:lnTo>
                    <a:pt x="4100030" y="82080"/>
                  </a:lnTo>
                  <a:lnTo>
                    <a:pt x="4099585" y="84226"/>
                  </a:lnTo>
                  <a:lnTo>
                    <a:pt x="4101046" y="86360"/>
                  </a:lnTo>
                  <a:lnTo>
                    <a:pt x="4105440" y="87261"/>
                  </a:lnTo>
                  <a:lnTo>
                    <a:pt x="4107573" y="85801"/>
                  </a:lnTo>
                  <a:lnTo>
                    <a:pt x="4123804" y="3378"/>
                  </a:lnTo>
                  <a:lnTo>
                    <a:pt x="4124464" y="0"/>
                  </a:lnTo>
                  <a:close/>
                </a:path>
                <a:path extrusionOk="0" h="3718559" w="4127500">
                  <a:moveTo>
                    <a:pt x="4127500" y="3445637"/>
                  </a:moveTo>
                  <a:lnTo>
                    <a:pt x="4053979" y="3402723"/>
                  </a:lnTo>
                  <a:lnTo>
                    <a:pt x="4052062" y="3401593"/>
                  </a:lnTo>
                  <a:lnTo>
                    <a:pt x="4049585" y="3402241"/>
                  </a:lnTo>
                  <a:lnTo>
                    <a:pt x="4047337" y="3406114"/>
                  </a:lnTo>
                  <a:lnTo>
                    <a:pt x="4047896" y="3408591"/>
                  </a:lnTo>
                  <a:lnTo>
                    <a:pt x="4049928" y="3409734"/>
                  </a:lnTo>
                  <a:lnTo>
                    <a:pt x="4104551" y="3441585"/>
                  </a:lnTo>
                  <a:lnTo>
                    <a:pt x="2531465" y="3441573"/>
                  </a:lnTo>
                  <a:lnTo>
                    <a:pt x="2531465" y="3449675"/>
                  </a:lnTo>
                  <a:lnTo>
                    <a:pt x="4104551" y="3449675"/>
                  </a:lnTo>
                  <a:lnTo>
                    <a:pt x="4049928" y="3481540"/>
                  </a:lnTo>
                  <a:lnTo>
                    <a:pt x="4047896" y="3482670"/>
                  </a:lnTo>
                  <a:lnTo>
                    <a:pt x="4047337" y="3485146"/>
                  </a:lnTo>
                  <a:lnTo>
                    <a:pt x="4049585" y="3489020"/>
                  </a:lnTo>
                  <a:lnTo>
                    <a:pt x="4052062" y="3489680"/>
                  </a:lnTo>
                  <a:lnTo>
                    <a:pt x="4053979" y="3488537"/>
                  </a:lnTo>
                  <a:lnTo>
                    <a:pt x="4120553" y="3449688"/>
                  </a:lnTo>
                  <a:lnTo>
                    <a:pt x="4127500" y="3445637"/>
                  </a:lnTo>
                  <a:close/>
                </a:path>
                <a:path extrusionOk="0" h="3718559" w="4127500">
                  <a:moveTo>
                    <a:pt x="4127500" y="2180958"/>
                  </a:moveTo>
                  <a:lnTo>
                    <a:pt x="4120375" y="2178583"/>
                  </a:lnTo>
                  <a:lnTo>
                    <a:pt x="4046664" y="2154161"/>
                  </a:lnTo>
                  <a:lnTo>
                    <a:pt x="4044518" y="2153475"/>
                  </a:lnTo>
                  <a:lnTo>
                    <a:pt x="4042270" y="2154605"/>
                  </a:lnTo>
                  <a:lnTo>
                    <a:pt x="4041597" y="2156739"/>
                  </a:lnTo>
                  <a:lnTo>
                    <a:pt x="4040809" y="2158885"/>
                  </a:lnTo>
                  <a:lnTo>
                    <a:pt x="4042041" y="2161133"/>
                  </a:lnTo>
                  <a:lnTo>
                    <a:pt x="4104233" y="2181682"/>
                  </a:lnTo>
                  <a:lnTo>
                    <a:pt x="2530678" y="2514701"/>
                  </a:lnTo>
                  <a:lnTo>
                    <a:pt x="2532253" y="2522702"/>
                  </a:lnTo>
                  <a:lnTo>
                    <a:pt x="4105783" y="2189708"/>
                  </a:lnTo>
                  <a:lnTo>
                    <a:pt x="4059047" y="2232075"/>
                  </a:lnTo>
                  <a:lnTo>
                    <a:pt x="4057358" y="2233650"/>
                  </a:lnTo>
                  <a:lnTo>
                    <a:pt x="4057243" y="2236127"/>
                  </a:lnTo>
                  <a:lnTo>
                    <a:pt x="4060177" y="2239505"/>
                  </a:lnTo>
                  <a:lnTo>
                    <a:pt x="4062768" y="2239619"/>
                  </a:lnTo>
                  <a:lnTo>
                    <a:pt x="4064457" y="2238159"/>
                  </a:lnTo>
                  <a:lnTo>
                    <a:pt x="4127500" y="2180958"/>
                  </a:lnTo>
                  <a:close/>
                </a:path>
                <a:path extrusionOk="0" h="3718559" w="4127500">
                  <a:moveTo>
                    <a:pt x="4127500" y="1688998"/>
                  </a:moveTo>
                  <a:lnTo>
                    <a:pt x="4123105" y="1688439"/>
                  </a:lnTo>
                  <a:lnTo>
                    <a:pt x="4043057" y="1678190"/>
                  </a:lnTo>
                  <a:lnTo>
                    <a:pt x="4040809" y="1677962"/>
                  </a:lnTo>
                  <a:lnTo>
                    <a:pt x="4038777" y="1679549"/>
                  </a:lnTo>
                  <a:lnTo>
                    <a:pt x="4038549" y="1681683"/>
                  </a:lnTo>
                  <a:lnTo>
                    <a:pt x="4038219" y="1683931"/>
                  </a:lnTo>
                  <a:lnTo>
                    <a:pt x="4039793" y="1685963"/>
                  </a:lnTo>
                  <a:lnTo>
                    <a:pt x="4042041" y="1686306"/>
                  </a:lnTo>
                  <a:lnTo>
                    <a:pt x="4104741" y="1694307"/>
                  </a:lnTo>
                  <a:lnTo>
                    <a:pt x="2529890" y="2360892"/>
                  </a:lnTo>
                  <a:lnTo>
                    <a:pt x="2533053" y="2368435"/>
                  </a:lnTo>
                  <a:lnTo>
                    <a:pt x="4107992" y="1701698"/>
                  </a:lnTo>
                  <a:lnTo>
                    <a:pt x="4069969" y="1752396"/>
                  </a:lnTo>
                  <a:lnTo>
                    <a:pt x="4068737" y="1754200"/>
                  </a:lnTo>
                  <a:lnTo>
                    <a:pt x="4069067" y="1756676"/>
                  </a:lnTo>
                  <a:lnTo>
                    <a:pt x="4072674" y="1759381"/>
                  </a:lnTo>
                  <a:lnTo>
                    <a:pt x="4075150" y="1759038"/>
                  </a:lnTo>
                  <a:lnTo>
                    <a:pt x="4127500" y="1688998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4390664" y="5983599"/>
              <a:ext cx="1040765" cy="149225"/>
            </a:xfrm>
            <a:custGeom>
              <a:rect b="b" l="l" r="r" t="t"/>
              <a:pathLst>
                <a:path extrusionOk="0" h="149225" w="1040764">
                  <a:moveTo>
                    <a:pt x="1040378" y="0"/>
                  </a:moveTo>
                  <a:lnTo>
                    <a:pt x="0" y="0"/>
                  </a:lnTo>
                  <a:lnTo>
                    <a:pt x="0" y="148632"/>
                  </a:lnTo>
                  <a:lnTo>
                    <a:pt x="1040378" y="148632"/>
                  </a:lnTo>
                  <a:lnTo>
                    <a:pt x="1040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49"/>
          <p:cNvSpPr txBox="1"/>
          <p:nvPr/>
        </p:nvSpPr>
        <p:spPr>
          <a:xfrm>
            <a:off x="3413183" y="5329952"/>
            <a:ext cx="541496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conditionnent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1" name="Google Shape;891;p49"/>
          <p:cNvGrpSpPr/>
          <p:nvPr/>
        </p:nvGrpSpPr>
        <p:grpSpPr>
          <a:xfrm>
            <a:off x="2550205" y="3578543"/>
            <a:ext cx="1303020" cy="1452086"/>
            <a:chOff x="3400272" y="3628390"/>
            <a:chExt cx="1737360" cy="1936114"/>
          </a:xfrm>
        </p:grpSpPr>
        <p:sp>
          <p:nvSpPr>
            <p:cNvPr id="892" name="Google Shape;892;p49"/>
            <p:cNvSpPr/>
            <p:nvPr/>
          </p:nvSpPr>
          <p:spPr>
            <a:xfrm>
              <a:off x="3400272" y="3628390"/>
              <a:ext cx="1737360" cy="1936114"/>
            </a:xfrm>
            <a:custGeom>
              <a:rect b="b" l="l" r="r" t="t"/>
              <a:pathLst>
                <a:path extrusionOk="0" h="1936114" w="1737360">
                  <a:moveTo>
                    <a:pt x="1197559" y="1891792"/>
                  </a:moveTo>
                  <a:lnTo>
                    <a:pt x="1190637" y="1887740"/>
                  </a:lnTo>
                  <a:lnTo>
                    <a:pt x="1122121" y="1847659"/>
                  </a:lnTo>
                  <a:lnTo>
                    <a:pt x="1119644" y="1848332"/>
                  </a:lnTo>
                  <a:lnTo>
                    <a:pt x="1118514" y="1850250"/>
                  </a:lnTo>
                  <a:lnTo>
                    <a:pt x="1117396" y="1852269"/>
                  </a:lnTo>
                  <a:lnTo>
                    <a:pt x="1117955" y="1854746"/>
                  </a:lnTo>
                  <a:lnTo>
                    <a:pt x="1119987" y="1855876"/>
                  </a:lnTo>
                  <a:lnTo>
                    <a:pt x="1174597" y="1887740"/>
                  </a:lnTo>
                  <a:lnTo>
                    <a:pt x="814743" y="1887740"/>
                  </a:lnTo>
                  <a:lnTo>
                    <a:pt x="814743" y="1895856"/>
                  </a:lnTo>
                  <a:lnTo>
                    <a:pt x="1174394" y="1895856"/>
                  </a:lnTo>
                  <a:lnTo>
                    <a:pt x="1119987" y="1927606"/>
                  </a:lnTo>
                  <a:lnTo>
                    <a:pt x="1117955" y="1928723"/>
                  </a:lnTo>
                  <a:lnTo>
                    <a:pt x="1117396" y="1931314"/>
                  </a:lnTo>
                  <a:lnTo>
                    <a:pt x="1119644" y="1935149"/>
                  </a:lnTo>
                  <a:lnTo>
                    <a:pt x="1122121" y="1935822"/>
                  </a:lnTo>
                  <a:lnTo>
                    <a:pt x="1190612" y="1895856"/>
                  </a:lnTo>
                  <a:lnTo>
                    <a:pt x="1197559" y="1891792"/>
                  </a:lnTo>
                  <a:close/>
                </a:path>
                <a:path extrusionOk="0" h="1936114" w="1737360">
                  <a:moveTo>
                    <a:pt x="1737004" y="75552"/>
                  </a:moveTo>
                  <a:lnTo>
                    <a:pt x="1697697" y="8102"/>
                  </a:lnTo>
                  <a:lnTo>
                    <a:pt x="1692973" y="0"/>
                  </a:lnTo>
                  <a:lnTo>
                    <a:pt x="1648955" y="75552"/>
                  </a:lnTo>
                  <a:lnTo>
                    <a:pt x="1649628" y="78028"/>
                  </a:lnTo>
                  <a:lnTo>
                    <a:pt x="1653463" y="80276"/>
                  </a:lnTo>
                  <a:lnTo>
                    <a:pt x="1655940" y="79603"/>
                  </a:lnTo>
                  <a:lnTo>
                    <a:pt x="1688922" y="23063"/>
                  </a:lnTo>
                  <a:lnTo>
                    <a:pt x="1688922" y="1443875"/>
                  </a:lnTo>
                  <a:lnTo>
                    <a:pt x="1803" y="1443875"/>
                  </a:lnTo>
                  <a:lnTo>
                    <a:pt x="0" y="1445679"/>
                  </a:lnTo>
                  <a:lnTo>
                    <a:pt x="0" y="1689112"/>
                  </a:lnTo>
                  <a:lnTo>
                    <a:pt x="8102" y="1689112"/>
                  </a:lnTo>
                  <a:lnTo>
                    <a:pt x="8102" y="1451978"/>
                  </a:lnTo>
                  <a:lnTo>
                    <a:pt x="1695234" y="1451978"/>
                  </a:lnTo>
                  <a:lnTo>
                    <a:pt x="1697037" y="1450174"/>
                  </a:lnTo>
                  <a:lnTo>
                    <a:pt x="1697037" y="1443875"/>
                  </a:lnTo>
                  <a:lnTo>
                    <a:pt x="1697037" y="23063"/>
                  </a:lnTo>
                  <a:lnTo>
                    <a:pt x="1730019" y="79603"/>
                  </a:lnTo>
                  <a:lnTo>
                    <a:pt x="1732495" y="80276"/>
                  </a:lnTo>
                  <a:lnTo>
                    <a:pt x="1736331" y="78028"/>
                  </a:lnTo>
                  <a:lnTo>
                    <a:pt x="1737004" y="75552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350130" y="4949972"/>
              <a:ext cx="216535" cy="232410"/>
            </a:xfrm>
            <a:custGeom>
              <a:rect b="b" l="l" r="r" t="t"/>
              <a:pathLst>
                <a:path extrusionOk="0" h="232410" w="216535">
                  <a:moveTo>
                    <a:pt x="216182" y="0"/>
                  </a:moveTo>
                  <a:lnTo>
                    <a:pt x="0" y="0"/>
                  </a:lnTo>
                  <a:lnTo>
                    <a:pt x="0" y="232407"/>
                  </a:lnTo>
                  <a:lnTo>
                    <a:pt x="216182" y="232407"/>
                  </a:lnTo>
                  <a:lnTo>
                    <a:pt x="216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4" name="Google Shape;894;p49"/>
          <p:cNvSpPr txBox="1"/>
          <p:nvPr/>
        </p:nvSpPr>
        <p:spPr>
          <a:xfrm>
            <a:off x="3309990" y="4585286"/>
            <a:ext cx="67151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49"/>
          <p:cNvSpPr/>
          <p:nvPr/>
        </p:nvSpPr>
        <p:spPr>
          <a:xfrm>
            <a:off x="3226117" y="4902125"/>
            <a:ext cx="101441" cy="174308"/>
          </a:xfrm>
          <a:custGeom>
            <a:rect b="b" l="l" r="r" t="t"/>
            <a:pathLst>
              <a:path extrusionOk="0" h="232410" w="135254">
                <a:moveTo>
                  <a:pt x="135114" y="0"/>
                </a:moveTo>
                <a:lnTo>
                  <a:pt x="0" y="0"/>
                </a:lnTo>
                <a:lnTo>
                  <a:pt x="0" y="232407"/>
                </a:lnTo>
                <a:lnTo>
                  <a:pt x="135114" y="232407"/>
                </a:lnTo>
                <a:lnTo>
                  <a:pt x="1351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49"/>
          <p:cNvSpPr txBox="1"/>
          <p:nvPr/>
        </p:nvSpPr>
        <p:spPr>
          <a:xfrm>
            <a:off x="3242770" y="4917935"/>
            <a:ext cx="67151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49"/>
          <p:cNvSpPr/>
          <p:nvPr/>
        </p:nvSpPr>
        <p:spPr>
          <a:xfrm>
            <a:off x="5390644" y="4852469"/>
            <a:ext cx="373380" cy="173355"/>
          </a:xfrm>
          <a:custGeom>
            <a:rect b="b" l="l" r="r" t="t"/>
            <a:pathLst>
              <a:path extrusionOk="0" h="231139" w="497840">
                <a:moveTo>
                  <a:pt x="497219" y="0"/>
                </a:moveTo>
                <a:lnTo>
                  <a:pt x="0" y="0"/>
                </a:lnTo>
                <a:lnTo>
                  <a:pt x="0" y="231056"/>
                </a:lnTo>
                <a:lnTo>
                  <a:pt x="497219" y="231056"/>
                </a:lnTo>
                <a:lnTo>
                  <a:pt x="4972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49"/>
          <p:cNvSpPr txBox="1"/>
          <p:nvPr/>
        </p:nvSpPr>
        <p:spPr>
          <a:xfrm>
            <a:off x="5462779" y="4868279"/>
            <a:ext cx="230029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49"/>
          <p:cNvSpPr/>
          <p:nvPr/>
        </p:nvSpPr>
        <p:spPr>
          <a:xfrm>
            <a:off x="5339976" y="5560804"/>
            <a:ext cx="474345" cy="174308"/>
          </a:xfrm>
          <a:custGeom>
            <a:rect b="b" l="l" r="r" t="t"/>
            <a:pathLst>
              <a:path extrusionOk="0" h="232409" w="632459">
                <a:moveTo>
                  <a:pt x="632333" y="0"/>
                </a:moveTo>
                <a:lnTo>
                  <a:pt x="0" y="0"/>
                </a:lnTo>
                <a:lnTo>
                  <a:pt x="0" y="232407"/>
                </a:lnTo>
                <a:lnTo>
                  <a:pt x="632333" y="232407"/>
                </a:lnTo>
                <a:lnTo>
                  <a:pt x="632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49"/>
          <p:cNvSpPr txBox="1"/>
          <p:nvPr/>
        </p:nvSpPr>
        <p:spPr>
          <a:xfrm>
            <a:off x="5389817" y="5576817"/>
            <a:ext cx="375761" cy="121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9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provoque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9"/>
          <p:cNvSpPr/>
          <p:nvPr/>
        </p:nvSpPr>
        <p:spPr>
          <a:xfrm>
            <a:off x="4883966" y="4164367"/>
            <a:ext cx="373380" cy="174308"/>
          </a:xfrm>
          <a:custGeom>
            <a:rect b="b" l="l" r="r" t="t"/>
            <a:pathLst>
              <a:path extrusionOk="0" h="232410" w="497840">
                <a:moveTo>
                  <a:pt x="497219" y="0"/>
                </a:moveTo>
                <a:lnTo>
                  <a:pt x="0" y="0"/>
                </a:lnTo>
                <a:lnTo>
                  <a:pt x="0" y="232407"/>
                </a:lnTo>
                <a:lnTo>
                  <a:pt x="497219" y="232407"/>
                </a:lnTo>
                <a:lnTo>
                  <a:pt x="4972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49"/>
          <p:cNvSpPr txBox="1"/>
          <p:nvPr/>
        </p:nvSpPr>
        <p:spPr>
          <a:xfrm>
            <a:off x="4883966" y="4164367"/>
            <a:ext cx="373380" cy="137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600">
            <a:spAutoFit/>
          </a:bodyPr>
          <a:lstStyle/>
          <a:p>
            <a:pPr indent="0" lvl="0" marL="4191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9"/>
          <p:cNvSpPr/>
          <p:nvPr/>
        </p:nvSpPr>
        <p:spPr>
          <a:xfrm>
            <a:off x="4982684" y="3477194"/>
            <a:ext cx="813435" cy="1319213"/>
          </a:xfrm>
          <a:custGeom>
            <a:rect b="b" l="l" r="r" t="t"/>
            <a:pathLst>
              <a:path extrusionOk="0" h="1758950" w="1084579">
                <a:moveTo>
                  <a:pt x="1076012" y="13755"/>
                </a:moveTo>
                <a:lnTo>
                  <a:pt x="1068826" y="17599"/>
                </a:lnTo>
                <a:lnTo>
                  <a:pt x="0" y="1754540"/>
                </a:lnTo>
                <a:lnTo>
                  <a:pt x="6980" y="1758706"/>
                </a:lnTo>
                <a:lnTo>
                  <a:pt x="1075818" y="21678"/>
                </a:lnTo>
                <a:lnTo>
                  <a:pt x="1076012" y="13755"/>
                </a:lnTo>
                <a:close/>
              </a:path>
              <a:path extrusionOk="0" h="1758950" w="1084579">
                <a:moveTo>
                  <a:pt x="1084290" y="4729"/>
                </a:moveTo>
                <a:lnTo>
                  <a:pt x="1076746" y="4729"/>
                </a:lnTo>
                <a:lnTo>
                  <a:pt x="1083614" y="9008"/>
                </a:lnTo>
                <a:lnTo>
                  <a:pt x="1075818" y="21678"/>
                </a:lnTo>
                <a:lnTo>
                  <a:pt x="1074269" y="85013"/>
                </a:lnTo>
                <a:lnTo>
                  <a:pt x="1074382" y="87377"/>
                </a:lnTo>
                <a:lnTo>
                  <a:pt x="1076070" y="89066"/>
                </a:lnTo>
                <a:lnTo>
                  <a:pt x="1078210" y="89179"/>
                </a:lnTo>
                <a:lnTo>
                  <a:pt x="1080462" y="89179"/>
                </a:lnTo>
                <a:lnTo>
                  <a:pt x="1082376" y="87377"/>
                </a:lnTo>
                <a:lnTo>
                  <a:pt x="1082381" y="85013"/>
                </a:lnTo>
                <a:lnTo>
                  <a:pt x="1084290" y="4729"/>
                </a:lnTo>
                <a:close/>
              </a:path>
              <a:path extrusionOk="0" h="1758950" w="1084579">
                <a:moveTo>
                  <a:pt x="1084402" y="0"/>
                </a:moveTo>
                <a:lnTo>
                  <a:pt x="1007387" y="41211"/>
                </a:lnTo>
                <a:lnTo>
                  <a:pt x="1006599" y="43688"/>
                </a:lnTo>
                <a:lnTo>
                  <a:pt x="1007613" y="45715"/>
                </a:lnTo>
                <a:lnTo>
                  <a:pt x="1008739" y="47629"/>
                </a:lnTo>
                <a:lnTo>
                  <a:pt x="1011216" y="48418"/>
                </a:lnTo>
                <a:lnTo>
                  <a:pt x="1068826" y="17599"/>
                </a:lnTo>
                <a:lnTo>
                  <a:pt x="1076746" y="4729"/>
                </a:lnTo>
                <a:lnTo>
                  <a:pt x="1084290" y="4729"/>
                </a:lnTo>
                <a:lnTo>
                  <a:pt x="1084402" y="0"/>
                </a:lnTo>
                <a:close/>
              </a:path>
              <a:path extrusionOk="0" h="1758950" w="1084579">
                <a:moveTo>
                  <a:pt x="1079999" y="6756"/>
                </a:moveTo>
                <a:lnTo>
                  <a:pt x="1076183" y="6756"/>
                </a:lnTo>
                <a:lnTo>
                  <a:pt x="1082151" y="10471"/>
                </a:lnTo>
                <a:lnTo>
                  <a:pt x="1076012" y="13755"/>
                </a:lnTo>
                <a:lnTo>
                  <a:pt x="1075818" y="21678"/>
                </a:lnTo>
                <a:lnTo>
                  <a:pt x="1083614" y="9008"/>
                </a:lnTo>
                <a:lnTo>
                  <a:pt x="1079999" y="6756"/>
                </a:lnTo>
                <a:close/>
              </a:path>
              <a:path extrusionOk="0" h="1758950" w="1084579">
                <a:moveTo>
                  <a:pt x="1076746" y="4729"/>
                </a:moveTo>
                <a:lnTo>
                  <a:pt x="1068826" y="17599"/>
                </a:lnTo>
                <a:lnTo>
                  <a:pt x="1076012" y="13755"/>
                </a:lnTo>
                <a:lnTo>
                  <a:pt x="1076183" y="6756"/>
                </a:lnTo>
                <a:lnTo>
                  <a:pt x="1079999" y="6756"/>
                </a:lnTo>
                <a:lnTo>
                  <a:pt x="1076746" y="4729"/>
                </a:lnTo>
                <a:close/>
              </a:path>
              <a:path extrusionOk="0" h="1758950" w="1084579">
                <a:moveTo>
                  <a:pt x="1076183" y="6756"/>
                </a:moveTo>
                <a:lnTo>
                  <a:pt x="1076012" y="13755"/>
                </a:lnTo>
                <a:lnTo>
                  <a:pt x="1082151" y="10471"/>
                </a:lnTo>
                <a:lnTo>
                  <a:pt x="1076183" y="6756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49"/>
          <p:cNvSpPr txBox="1"/>
          <p:nvPr/>
        </p:nvSpPr>
        <p:spPr>
          <a:xfrm>
            <a:off x="5339976" y="3933311"/>
            <a:ext cx="423863" cy="137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27600">
            <a:spAutoFit/>
          </a:bodyPr>
          <a:lstStyle/>
          <a:p>
            <a:pPr indent="0" lvl="0" marL="1238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7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appartient</a:t>
            </a:r>
            <a:endParaRPr sz="7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05" name="Google Shape;905;p4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 message schizophrène mais univoque</a:t>
            </a:r>
            <a:endParaRPr/>
          </a:p>
        </p:txBody>
      </p:sp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88510"/>
            <a:ext cx="4358423" cy="246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95" y="3838907"/>
            <a:ext cx="4453041" cy="203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5036" y="1276810"/>
            <a:ext cx="3753105" cy="206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69609" y="3838907"/>
            <a:ext cx="3717073" cy="2395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75" name="Google Shape;17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0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Etat bucco-dentaire ALARMANT</a:t>
            </a:r>
            <a:endParaRPr/>
          </a:p>
        </p:txBody>
      </p:sp>
      <p:sp>
        <p:nvSpPr>
          <p:cNvPr id="911" name="Google Shape;911;p50"/>
          <p:cNvSpPr txBox="1"/>
          <p:nvPr/>
        </p:nvSpPr>
        <p:spPr>
          <a:xfrm>
            <a:off x="589655" y="3425405"/>
            <a:ext cx="4749990" cy="3062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3325">
            <a:spAutoFit/>
          </a:bodyPr>
          <a:lstStyle/>
          <a:p>
            <a:pPr indent="-342900" lvl="0" marL="694849" marR="0" rtl="0" algn="l">
              <a:spcBef>
                <a:spcPts val="0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Une hygiène bucco-dentaire très insuffisante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694849" marR="253365" rtl="0" algn="l">
              <a:lnSpc>
                <a:spcPct val="150000"/>
              </a:lnSpc>
              <a:spcBef>
                <a:spcPts val="379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Des besoins en soins et prothèses dentaires augmentant  avec l’âge et non traités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50"/>
          <p:cNvSpPr/>
          <p:nvPr/>
        </p:nvSpPr>
        <p:spPr>
          <a:xfrm>
            <a:off x="5159022" y="3596426"/>
            <a:ext cx="3984977" cy="262375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13" name="Google Shape;91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50"/>
          <p:cNvSpPr txBox="1"/>
          <p:nvPr/>
        </p:nvSpPr>
        <p:spPr>
          <a:xfrm>
            <a:off x="297117" y="1364440"/>
            <a:ext cx="8694864" cy="946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Toutes les études épidémiologiques des dernières années en</a:t>
            </a:r>
            <a:endParaRPr/>
          </a:p>
          <a:p>
            <a:pPr indent="0" lvl="0" marL="9525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France montrent :</a:t>
            </a:r>
            <a:endParaRPr/>
          </a:p>
        </p:txBody>
      </p:sp>
      <p:sp>
        <p:nvSpPr>
          <p:cNvPr id="915" name="Google Shape;915;p50"/>
          <p:cNvSpPr txBox="1"/>
          <p:nvPr/>
        </p:nvSpPr>
        <p:spPr>
          <a:xfrm>
            <a:off x="297117" y="2310853"/>
            <a:ext cx="8694864" cy="1131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694849" marR="70342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Un état bucco-dentaire gravement altéré avec des  répercussions sur l’état général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1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/>
              <a:t>LA PROBLÉMATIQUE : ÉTAT BUCCO-DENTAIRE ET DÉNUTRITION</a:t>
            </a:r>
            <a:endParaRPr b="1" sz="2400"/>
          </a:p>
        </p:txBody>
      </p:sp>
      <p:sp>
        <p:nvSpPr>
          <p:cNvPr id="921" name="Google Shape;921;p51"/>
          <p:cNvSpPr/>
          <p:nvPr/>
        </p:nvSpPr>
        <p:spPr>
          <a:xfrm>
            <a:off x="1457288" y="2168203"/>
            <a:ext cx="2843856" cy="14723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51"/>
          <p:cNvSpPr/>
          <p:nvPr/>
        </p:nvSpPr>
        <p:spPr>
          <a:xfrm>
            <a:off x="5190362" y="2168270"/>
            <a:ext cx="2363724" cy="18699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51"/>
          <p:cNvSpPr/>
          <p:nvPr/>
        </p:nvSpPr>
        <p:spPr>
          <a:xfrm>
            <a:off x="1457325" y="3686162"/>
            <a:ext cx="2414016" cy="194198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51"/>
          <p:cNvSpPr/>
          <p:nvPr/>
        </p:nvSpPr>
        <p:spPr>
          <a:xfrm>
            <a:off x="4724009" y="4107942"/>
            <a:ext cx="2847231" cy="155447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25" name="Google Shape;925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2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67150">
            <a:spAutoFit/>
          </a:bodyPr>
          <a:lstStyle/>
          <a:p>
            <a:pPr indent="-1683068" lvl="0" marL="1856899" marR="3810" rtl="0" algn="l">
              <a:lnSpc>
                <a:spcPct val="80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Etat des lieux : sujets âgés, un état bucco-  dentaire préoccupant</a:t>
            </a:r>
            <a:endParaRPr/>
          </a:p>
        </p:txBody>
      </p:sp>
      <p:grpSp>
        <p:nvGrpSpPr>
          <p:cNvPr id="931" name="Google Shape;931;p52"/>
          <p:cNvGrpSpPr/>
          <p:nvPr/>
        </p:nvGrpSpPr>
        <p:grpSpPr>
          <a:xfrm>
            <a:off x="2717239" y="5694647"/>
            <a:ext cx="643532" cy="320219"/>
            <a:chOff x="733028" y="5597532"/>
            <a:chExt cx="858043" cy="426959"/>
          </a:xfrm>
        </p:grpSpPr>
        <p:sp>
          <p:nvSpPr>
            <p:cNvPr id="932" name="Google Shape;932;p52"/>
            <p:cNvSpPr/>
            <p:nvPr/>
          </p:nvSpPr>
          <p:spPr>
            <a:xfrm>
              <a:off x="733028" y="5597532"/>
              <a:ext cx="858043" cy="42695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783336" y="5618987"/>
              <a:ext cx="757427" cy="34594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4" name="Google Shape;934;p52"/>
          <p:cNvSpPr txBox="1"/>
          <p:nvPr/>
        </p:nvSpPr>
        <p:spPr>
          <a:xfrm>
            <a:off x="768348" y="1563784"/>
            <a:ext cx="8375651" cy="4451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381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Un certain renoncement aux soins en rapport avec :</a:t>
            </a:r>
            <a:endParaRPr/>
          </a:p>
          <a:p>
            <a:pPr indent="-342900" lvl="0" marL="351949" marR="0" rtl="0" algn="l">
              <a:spcBef>
                <a:spcPts val="1433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L’âge, l’état cognitif, la dépendance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51949" marR="0" rtl="0" algn="l">
              <a:spcBef>
                <a:spcPts val="1267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Des filières de soins encore peu adaptées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51949" marR="3810" rtl="0" algn="l">
              <a:lnSpc>
                <a:spcPct val="150000"/>
              </a:lnSpc>
              <a:spcBef>
                <a:spcPts val="379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Des difficultés économiques en rapport avec les taux de remboursement de prothèses et de  certains soins (parodontologie, fluoration, …)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51949" marR="0" rtl="0" algn="l">
              <a:spcBef>
                <a:spcPts val="1283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Noto Sans Symbols"/>
              <a:buChar char="❖"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Absence de besoin ressentie par les personnes âgées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26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0201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			RÉSIGNATION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35" name="Google Shape;93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55700">
            <a:spAutoFit/>
          </a:bodyPr>
          <a:lstStyle/>
          <a:p>
            <a:pPr indent="-1055370" lvl="0" marL="1064419" marR="3810" rtl="0" algn="l">
              <a:lnSpc>
                <a:spcPct val="1080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700"/>
              <a:t>Etat des lieux : sujets âgés, un état bucco-dentaire préoccupant  les freins dans les établissements et au    domicile</a:t>
            </a:r>
            <a:endParaRPr sz="2700"/>
          </a:p>
        </p:txBody>
      </p:sp>
      <p:sp>
        <p:nvSpPr>
          <p:cNvPr id="941" name="Google Shape;941;p53"/>
          <p:cNvSpPr txBox="1"/>
          <p:nvPr>
            <p:ph idx="4294967295" type="body"/>
          </p:nvPr>
        </p:nvSpPr>
        <p:spPr>
          <a:xfrm>
            <a:off x="225425" y="1354138"/>
            <a:ext cx="8918575" cy="46673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-171449" lvl="0" marL="222884" marR="14144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Char char="•"/>
            </a:pPr>
            <a:r>
              <a:rPr b="1" lang="fr-FR" sz="2000">
                <a:solidFill>
                  <a:srgbClr val="CC2C22"/>
                </a:solidFill>
              </a:rPr>
              <a:t>Manque de temps</a:t>
            </a:r>
            <a:r>
              <a:rPr lang="fr-FR" sz="2000">
                <a:solidFill>
                  <a:srgbClr val="CC2C22"/>
                </a:solidFill>
              </a:rPr>
              <a:t>, </a:t>
            </a:r>
            <a:r>
              <a:rPr lang="fr-FR" sz="2000">
                <a:solidFill>
                  <a:srgbClr val="0B547F"/>
                </a:solidFill>
              </a:rPr>
              <a:t>peur de l’agressivité des résidents , dégoût ,tabou, maltraitance / bientraitance pour  les soignants, les aidants et les familles.</a:t>
            </a:r>
            <a:endParaRPr/>
          </a:p>
          <a:p>
            <a:pPr indent="85090" lvl="0" marL="41910" rtl="0" algn="l">
              <a:spcBef>
                <a:spcPts val="45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B547F"/>
              </a:solidFill>
            </a:endParaRPr>
          </a:p>
          <a:p>
            <a:pPr indent="-171449" lvl="0" marL="222884" rtl="0" algn="l">
              <a:spcBef>
                <a:spcPts val="400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Char char="•"/>
            </a:pPr>
            <a:r>
              <a:rPr b="1" lang="fr-FR" sz="2000">
                <a:solidFill>
                  <a:srgbClr val="CC2C22"/>
                </a:solidFill>
              </a:rPr>
              <a:t>Turn-over</a:t>
            </a:r>
            <a:r>
              <a:rPr b="1" lang="fr-FR" sz="2000">
                <a:solidFill>
                  <a:srgbClr val="0B547F"/>
                </a:solidFill>
              </a:rPr>
              <a:t> </a:t>
            </a:r>
            <a:r>
              <a:rPr lang="fr-FR" sz="2000">
                <a:solidFill>
                  <a:srgbClr val="0B547F"/>
                </a:solidFill>
              </a:rPr>
              <a:t>important et manque de personnel.</a:t>
            </a:r>
            <a:endParaRPr/>
          </a:p>
          <a:p>
            <a:pPr indent="-171449" lvl="0" marL="222884" marR="200025" rtl="0" algn="l">
              <a:lnSpc>
                <a:spcPct val="150100"/>
              </a:lnSpc>
              <a:spcBef>
                <a:spcPts val="754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B547F"/>
                </a:solidFill>
              </a:rPr>
              <a:t>Pas d’examen bucco-dentaire d’entrée en établissement et quasi-absence de protocole d’hygiène ou de  soins.</a:t>
            </a:r>
            <a:endParaRPr/>
          </a:p>
          <a:p>
            <a:pPr indent="85090" lvl="0" marL="41910" rtl="0" algn="l">
              <a:spcBef>
                <a:spcPts val="400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B547F"/>
              </a:solidFill>
            </a:endParaRPr>
          </a:p>
          <a:p>
            <a:pPr indent="-171449" lvl="0" marL="222884" rtl="0" algn="l">
              <a:spcBef>
                <a:spcPts val="400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B547F"/>
                </a:solidFill>
              </a:rPr>
              <a:t>Peu de motivation et d’implications des équipes de directions.</a:t>
            </a:r>
            <a:endParaRPr/>
          </a:p>
          <a:p>
            <a:pPr indent="85090" lvl="0" marL="41910" rtl="0" algn="l">
              <a:spcBef>
                <a:spcPts val="38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B547F"/>
              </a:solidFill>
            </a:endParaRPr>
          </a:p>
          <a:p>
            <a:pPr indent="-171449" lvl="0" marL="222884" rtl="0" algn="l">
              <a:spcBef>
                <a:spcPts val="400"/>
              </a:spcBef>
              <a:spcAft>
                <a:spcPts val="0"/>
              </a:spcAft>
              <a:buClr>
                <a:srgbClr val="2D75B6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B547F"/>
                </a:solidFill>
              </a:rPr>
              <a:t>Un </a:t>
            </a:r>
            <a:r>
              <a:rPr b="1" lang="fr-FR" sz="2000">
                <a:solidFill>
                  <a:srgbClr val="CC2C22"/>
                </a:solidFill>
              </a:rPr>
              <a:t>manque de formation </a:t>
            </a:r>
            <a:r>
              <a:rPr lang="fr-FR" sz="2000">
                <a:solidFill>
                  <a:srgbClr val="0B547F"/>
                </a:solidFill>
              </a:rPr>
              <a:t>de tous les soignants (AMP, IDE, médecin coordonnateur, …) aidants et familles.</a:t>
            </a:r>
            <a:endParaRPr/>
          </a:p>
          <a:p>
            <a:pPr indent="0" lvl="0" marL="0" rtl="0" algn="l">
              <a:spcBef>
                <a:spcPts val="11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grpSp>
        <p:nvGrpSpPr>
          <p:cNvPr id="942" name="Google Shape;942;p53"/>
          <p:cNvGrpSpPr/>
          <p:nvPr/>
        </p:nvGrpSpPr>
        <p:grpSpPr>
          <a:xfrm>
            <a:off x="3154682" y="6021441"/>
            <a:ext cx="643532" cy="320219"/>
            <a:chOff x="757412" y="5759076"/>
            <a:chExt cx="858043" cy="426959"/>
          </a:xfrm>
        </p:grpSpPr>
        <p:sp>
          <p:nvSpPr>
            <p:cNvPr id="943" name="Google Shape;943;p53"/>
            <p:cNvSpPr/>
            <p:nvPr/>
          </p:nvSpPr>
          <p:spPr>
            <a:xfrm>
              <a:off x="757412" y="5759076"/>
              <a:ext cx="858043" cy="42695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807719" y="5780531"/>
              <a:ext cx="757427" cy="34594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ne image contenant texte&#10;&#10;Description générée automatiquement" id="945" name="Google Shape;94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53"/>
          <p:cNvSpPr txBox="1"/>
          <p:nvPr/>
        </p:nvSpPr>
        <p:spPr>
          <a:xfrm>
            <a:off x="3835944" y="5964308"/>
            <a:ext cx="471875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RÉSIGNATION</a:t>
            </a:r>
            <a:endParaRPr b="1"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54"/>
          <p:cNvSpPr/>
          <p:nvPr/>
        </p:nvSpPr>
        <p:spPr>
          <a:xfrm>
            <a:off x="3912490" y="3815333"/>
            <a:ext cx="2129408" cy="13773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4"/>
          <p:cNvSpPr/>
          <p:nvPr/>
        </p:nvSpPr>
        <p:spPr>
          <a:xfrm>
            <a:off x="7792973" y="3881627"/>
            <a:ext cx="1239012" cy="137045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4"/>
          <p:cNvSpPr txBox="1"/>
          <p:nvPr/>
        </p:nvSpPr>
        <p:spPr>
          <a:xfrm>
            <a:off x="1148144" y="1219009"/>
            <a:ext cx="5941278" cy="1130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9525" marR="381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Formation des soignants  </a:t>
            </a:r>
            <a:endParaRPr b="1"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525" marR="3810" rtl="0" algn="l">
              <a:spcBef>
                <a:spcPts val="75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C2C22"/>
                </a:solidFill>
                <a:latin typeface="Arial"/>
                <a:ea typeface="Arial"/>
                <a:cs typeface="Arial"/>
                <a:sym typeface="Arial"/>
              </a:rPr>
              <a:t>Sensibilisation des aidants, famille  Interprofessionnalité</a:t>
            </a:r>
            <a:endParaRPr sz="2400">
              <a:solidFill>
                <a:srgbClr val="CC2C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54"/>
          <p:cNvSpPr/>
          <p:nvPr/>
        </p:nvSpPr>
        <p:spPr>
          <a:xfrm>
            <a:off x="174879" y="3755898"/>
            <a:ext cx="2087118" cy="14961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54"/>
          <p:cNvSpPr/>
          <p:nvPr/>
        </p:nvSpPr>
        <p:spPr>
          <a:xfrm>
            <a:off x="6024753" y="4033648"/>
            <a:ext cx="1657350" cy="82867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4"/>
          <p:cNvSpPr/>
          <p:nvPr/>
        </p:nvSpPr>
        <p:spPr>
          <a:xfrm>
            <a:off x="669741" y="1331023"/>
            <a:ext cx="330994" cy="130493"/>
          </a:xfrm>
          <a:custGeom>
            <a:rect b="b" l="l" r="r" t="t"/>
            <a:pathLst>
              <a:path extrusionOk="0" h="173990" w="441325">
                <a:moveTo>
                  <a:pt x="267576" y="0"/>
                </a:moveTo>
                <a:lnTo>
                  <a:pt x="267424" y="57837"/>
                </a:lnTo>
                <a:lnTo>
                  <a:pt x="296379" y="57912"/>
                </a:lnTo>
                <a:lnTo>
                  <a:pt x="296227" y="115824"/>
                </a:lnTo>
                <a:lnTo>
                  <a:pt x="267271" y="115824"/>
                </a:lnTo>
                <a:lnTo>
                  <a:pt x="267119" y="173736"/>
                </a:lnTo>
                <a:lnTo>
                  <a:pt x="383563" y="115824"/>
                </a:lnTo>
                <a:lnTo>
                  <a:pt x="296227" y="115824"/>
                </a:lnTo>
                <a:lnTo>
                  <a:pt x="383713" y="115749"/>
                </a:lnTo>
                <a:lnTo>
                  <a:pt x="441020" y="87249"/>
                </a:lnTo>
                <a:lnTo>
                  <a:pt x="267576" y="0"/>
                </a:lnTo>
                <a:close/>
              </a:path>
              <a:path extrusionOk="0" h="173990" w="441325">
                <a:moveTo>
                  <a:pt x="267424" y="57837"/>
                </a:moveTo>
                <a:lnTo>
                  <a:pt x="267271" y="115749"/>
                </a:lnTo>
                <a:lnTo>
                  <a:pt x="296227" y="115824"/>
                </a:lnTo>
                <a:lnTo>
                  <a:pt x="296379" y="57912"/>
                </a:lnTo>
                <a:lnTo>
                  <a:pt x="267424" y="57837"/>
                </a:lnTo>
                <a:close/>
              </a:path>
              <a:path extrusionOk="0" h="173990" w="441325">
                <a:moveTo>
                  <a:pt x="152" y="57150"/>
                </a:moveTo>
                <a:lnTo>
                  <a:pt x="0" y="115062"/>
                </a:lnTo>
                <a:lnTo>
                  <a:pt x="267271" y="115749"/>
                </a:lnTo>
                <a:lnTo>
                  <a:pt x="267424" y="57837"/>
                </a:lnTo>
                <a:lnTo>
                  <a:pt x="152" y="57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4"/>
          <p:cNvSpPr/>
          <p:nvPr/>
        </p:nvSpPr>
        <p:spPr>
          <a:xfrm>
            <a:off x="672027" y="1604200"/>
            <a:ext cx="330994" cy="130493"/>
          </a:xfrm>
          <a:custGeom>
            <a:rect b="b" l="l" r="r" t="t"/>
            <a:pathLst>
              <a:path extrusionOk="0" h="173990" w="441325">
                <a:moveTo>
                  <a:pt x="267576" y="0"/>
                </a:moveTo>
                <a:lnTo>
                  <a:pt x="267424" y="57837"/>
                </a:lnTo>
                <a:lnTo>
                  <a:pt x="296379" y="57912"/>
                </a:lnTo>
                <a:lnTo>
                  <a:pt x="296227" y="115824"/>
                </a:lnTo>
                <a:lnTo>
                  <a:pt x="267271" y="115824"/>
                </a:lnTo>
                <a:lnTo>
                  <a:pt x="267119" y="173736"/>
                </a:lnTo>
                <a:lnTo>
                  <a:pt x="383563" y="115824"/>
                </a:lnTo>
                <a:lnTo>
                  <a:pt x="296227" y="115824"/>
                </a:lnTo>
                <a:lnTo>
                  <a:pt x="383713" y="115749"/>
                </a:lnTo>
                <a:lnTo>
                  <a:pt x="441020" y="87249"/>
                </a:lnTo>
                <a:lnTo>
                  <a:pt x="267576" y="0"/>
                </a:lnTo>
                <a:close/>
              </a:path>
              <a:path extrusionOk="0" h="173990" w="441325">
                <a:moveTo>
                  <a:pt x="267424" y="57837"/>
                </a:moveTo>
                <a:lnTo>
                  <a:pt x="267271" y="115749"/>
                </a:lnTo>
                <a:lnTo>
                  <a:pt x="296227" y="115824"/>
                </a:lnTo>
                <a:lnTo>
                  <a:pt x="296379" y="57912"/>
                </a:lnTo>
                <a:lnTo>
                  <a:pt x="267424" y="57837"/>
                </a:lnTo>
                <a:close/>
              </a:path>
              <a:path extrusionOk="0" h="173990" w="441325">
                <a:moveTo>
                  <a:pt x="152" y="57150"/>
                </a:moveTo>
                <a:lnTo>
                  <a:pt x="0" y="115062"/>
                </a:lnTo>
                <a:lnTo>
                  <a:pt x="267271" y="115749"/>
                </a:lnTo>
                <a:lnTo>
                  <a:pt x="267424" y="57837"/>
                </a:lnTo>
                <a:lnTo>
                  <a:pt x="152" y="57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54"/>
          <p:cNvSpPr/>
          <p:nvPr/>
        </p:nvSpPr>
        <p:spPr>
          <a:xfrm>
            <a:off x="668598" y="1867090"/>
            <a:ext cx="330994" cy="130493"/>
          </a:xfrm>
          <a:custGeom>
            <a:rect b="b" l="l" r="r" t="t"/>
            <a:pathLst>
              <a:path extrusionOk="0" h="173990" w="441325">
                <a:moveTo>
                  <a:pt x="267576" y="0"/>
                </a:moveTo>
                <a:lnTo>
                  <a:pt x="267424" y="57837"/>
                </a:lnTo>
                <a:lnTo>
                  <a:pt x="296379" y="57912"/>
                </a:lnTo>
                <a:lnTo>
                  <a:pt x="296227" y="115824"/>
                </a:lnTo>
                <a:lnTo>
                  <a:pt x="267271" y="115824"/>
                </a:lnTo>
                <a:lnTo>
                  <a:pt x="267119" y="173736"/>
                </a:lnTo>
                <a:lnTo>
                  <a:pt x="383563" y="115824"/>
                </a:lnTo>
                <a:lnTo>
                  <a:pt x="296227" y="115824"/>
                </a:lnTo>
                <a:lnTo>
                  <a:pt x="383713" y="115749"/>
                </a:lnTo>
                <a:lnTo>
                  <a:pt x="441020" y="87249"/>
                </a:lnTo>
                <a:lnTo>
                  <a:pt x="267576" y="0"/>
                </a:lnTo>
                <a:close/>
              </a:path>
              <a:path extrusionOk="0" h="173990" w="441325">
                <a:moveTo>
                  <a:pt x="267424" y="57837"/>
                </a:moveTo>
                <a:lnTo>
                  <a:pt x="267271" y="115749"/>
                </a:lnTo>
                <a:lnTo>
                  <a:pt x="296227" y="115824"/>
                </a:lnTo>
                <a:lnTo>
                  <a:pt x="296379" y="57912"/>
                </a:lnTo>
                <a:lnTo>
                  <a:pt x="267424" y="57837"/>
                </a:lnTo>
                <a:close/>
              </a:path>
              <a:path extrusionOk="0" h="173990" w="441325">
                <a:moveTo>
                  <a:pt x="152" y="57150"/>
                </a:moveTo>
                <a:lnTo>
                  <a:pt x="0" y="115062"/>
                </a:lnTo>
                <a:lnTo>
                  <a:pt x="267271" y="115749"/>
                </a:lnTo>
                <a:lnTo>
                  <a:pt x="267424" y="57837"/>
                </a:lnTo>
                <a:lnTo>
                  <a:pt x="152" y="57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4"/>
          <p:cNvSpPr txBox="1"/>
          <p:nvPr/>
        </p:nvSpPr>
        <p:spPr>
          <a:xfrm>
            <a:off x="466883" y="2564168"/>
            <a:ext cx="7356634" cy="11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381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B547F"/>
                </a:solidFill>
                <a:latin typeface="Arial"/>
                <a:ea typeface="Arial"/>
                <a:cs typeface="Arial"/>
                <a:sym typeface="Arial"/>
              </a:rPr>
              <a:t>Sont la clef de voûte de l’amélioration de la santé bucco-dentaire en  établissement, au domicile et de la prévention de la nutrition.</a:t>
            </a:r>
            <a:endParaRPr sz="2400">
              <a:solidFill>
                <a:srgbClr val="0B5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54"/>
          <p:cNvSpPr/>
          <p:nvPr/>
        </p:nvSpPr>
        <p:spPr>
          <a:xfrm>
            <a:off x="2463451" y="3886771"/>
            <a:ext cx="1343025" cy="100012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61" name="Google Shape;961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5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10000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Prospectives face à ce défi de santé publique</a:t>
            </a:r>
            <a:endParaRPr/>
          </a:p>
        </p:txBody>
      </p:sp>
      <p:grpSp>
        <p:nvGrpSpPr>
          <p:cNvPr id="967" name="Google Shape;967;p55"/>
          <p:cNvGrpSpPr/>
          <p:nvPr/>
        </p:nvGrpSpPr>
        <p:grpSpPr>
          <a:xfrm>
            <a:off x="2928366" y="2226563"/>
            <a:ext cx="3447288" cy="1455038"/>
            <a:chOff x="3904488" y="1825751"/>
            <a:chExt cx="4596384" cy="1940051"/>
          </a:xfrm>
        </p:grpSpPr>
        <p:sp>
          <p:nvSpPr>
            <p:cNvPr id="968" name="Google Shape;968;p55"/>
            <p:cNvSpPr/>
            <p:nvPr/>
          </p:nvSpPr>
          <p:spPr>
            <a:xfrm>
              <a:off x="5056629" y="1825751"/>
              <a:ext cx="2293626" cy="97383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55"/>
            <p:cNvSpPr/>
            <p:nvPr/>
          </p:nvSpPr>
          <p:spPr>
            <a:xfrm>
              <a:off x="3904488" y="2791967"/>
              <a:ext cx="4596384" cy="97383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0" name="Google Shape;970;p55"/>
          <p:cNvSpPr txBox="1"/>
          <p:nvPr/>
        </p:nvSpPr>
        <p:spPr>
          <a:xfrm>
            <a:off x="3854482" y="2555366"/>
            <a:ext cx="1595438" cy="10095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525">
            <a:spAutoFit/>
          </a:bodyPr>
          <a:lstStyle/>
          <a:p>
            <a:pPr indent="0" lvl="0" marL="338613" marR="331469" rtl="0" algn="ctr">
              <a:lnSpc>
                <a:spcPct val="108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Unités mobiles  Télé-expertise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4083"/>
              </a:lnSpc>
              <a:spcBef>
                <a:spcPts val="836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Filières de soins adaptées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75" marR="0" rtl="0" algn="ctr">
              <a:lnSpc>
                <a:spcPct val="11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Réseaux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55"/>
          <p:cNvSpPr/>
          <p:nvPr/>
        </p:nvSpPr>
        <p:spPr>
          <a:xfrm>
            <a:off x="2067687" y="3675888"/>
            <a:ext cx="5168646" cy="7303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55"/>
          <p:cNvSpPr txBox="1"/>
          <p:nvPr/>
        </p:nvSpPr>
        <p:spPr>
          <a:xfrm>
            <a:off x="3124581" y="4004501"/>
            <a:ext cx="3055620" cy="193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des chirurgiens-dentistes de proximité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5"/>
          <p:cNvSpPr/>
          <p:nvPr/>
        </p:nvSpPr>
        <p:spPr>
          <a:xfrm>
            <a:off x="1207008" y="4400550"/>
            <a:ext cx="6890004" cy="72923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55"/>
          <p:cNvSpPr txBox="1"/>
          <p:nvPr/>
        </p:nvSpPr>
        <p:spPr>
          <a:xfrm>
            <a:off x="3377183" y="4729163"/>
            <a:ext cx="2549843" cy="193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des médecins coordonnateurs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5"/>
          <p:cNvSpPr/>
          <p:nvPr/>
        </p:nvSpPr>
        <p:spPr>
          <a:xfrm>
            <a:off x="347471" y="5124068"/>
            <a:ext cx="8610219" cy="73037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5"/>
          <p:cNvSpPr txBox="1"/>
          <p:nvPr/>
        </p:nvSpPr>
        <p:spPr>
          <a:xfrm>
            <a:off x="2411539" y="5453787"/>
            <a:ext cx="4480084" cy="193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25">
            <a:spAutoFit/>
          </a:bodyPr>
          <a:lstStyle/>
          <a:p>
            <a:pPr indent="0" lvl="0" marL="952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des soignants : référents formateurs en confort et santé orale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77" name="Google Shape;977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9525">
            <a:spAutoFit/>
          </a:bodyPr>
          <a:lstStyle/>
          <a:p>
            <a:pPr indent="0" lvl="0" marL="952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50"/>
              <a:t>Propositions du collectif</a:t>
            </a:r>
            <a:endParaRPr sz="4050"/>
          </a:p>
        </p:txBody>
      </p:sp>
      <p:sp>
        <p:nvSpPr>
          <p:cNvPr id="983" name="Google Shape;983;p56"/>
          <p:cNvSpPr txBox="1"/>
          <p:nvPr/>
        </p:nvSpPr>
        <p:spPr>
          <a:xfrm>
            <a:off x="179298" y="2415253"/>
            <a:ext cx="8774430" cy="3026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275">
            <a:spAutoFit/>
          </a:bodyPr>
          <a:lstStyle/>
          <a:p>
            <a:pPr indent="-257650" lvl="0" marL="266700" marR="381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Noto Sans Symbols"/>
              <a:buChar char="❑"/>
            </a:pPr>
            <a:r>
              <a:rPr lang="fr-FR"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bilan de santé oral doit être mis en place à l'âge de la retraite. Il doit être répété à l’admission  dans les établissements. Ce bilan gratuit ainsi que les soins à minima indispensables à une  mastication efficace et non douloureuse doivent être remboursés intégralement dans le cadre de  référentiels de </a:t>
            </a:r>
            <a:r>
              <a:rPr b="1" lang="fr-FR"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justes soins.</a:t>
            </a:r>
            <a:endParaRPr sz="1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1"/>
              </a:spcBef>
              <a:spcAft>
                <a:spcPts val="0"/>
              </a:spcAft>
              <a:buClr>
                <a:schemeClr val="dk1"/>
              </a:buClr>
              <a:buSzPts val="2138"/>
              <a:buFont typeface="Noto Sans Symbols"/>
              <a:buNone/>
            </a:pPr>
            <a:r>
              <a:t/>
            </a:r>
            <a:endParaRPr sz="213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89560" marR="381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Noto Sans Symbols"/>
              <a:buChar char="❑"/>
            </a:pPr>
            <a:r>
              <a:rPr lang="fr-FR"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aidants familiaux et professionnels des personnes âgées, handicapées ou vulnérables doivent  faire l’objet de campagnes d’information quant à l’importance d’une bonne hygiène bucco-dentaire.</a:t>
            </a:r>
            <a:endParaRPr sz="1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Noto Sans Symbols"/>
              <a:buNone/>
            </a:pPr>
            <a:r>
              <a:t/>
            </a:r>
            <a:endParaRPr sz="1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23"/>
              </a:spcBef>
              <a:spcAft>
                <a:spcPts val="0"/>
              </a:spcAft>
              <a:buClr>
                <a:schemeClr val="dk1"/>
              </a:buClr>
              <a:buSzPts val="1463"/>
              <a:buFont typeface="Noto Sans Symbols"/>
              <a:buNone/>
            </a:pPr>
            <a:r>
              <a:t/>
            </a:r>
            <a:endParaRPr sz="146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89560" marR="4286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Noto Sans Symbols"/>
              <a:buChar char="❑"/>
            </a:pPr>
            <a:r>
              <a:rPr lang="fr-FR" sz="16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EHPAD, MAS, FAM… Il faut mettre en place des formations avec l’application de référentiels, de  protocoles et d’évaluations pour valoriser une hygiène conforme aux recommandations et aux  bonnes pratiques.</a:t>
            </a:r>
            <a:endParaRPr sz="1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texte&#10;&#10;Description générée automatiquement" id="984" name="Google Shape;98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vie 60 000 repas</a:t>
            </a:r>
            <a:endParaRPr/>
          </a:p>
        </p:txBody>
      </p:sp>
      <p:sp>
        <p:nvSpPr>
          <p:cNvPr id="181" name="Google Shape;181;p6"/>
          <p:cNvSpPr txBox="1"/>
          <p:nvPr>
            <p:ph idx="1" type="body"/>
          </p:nvPr>
        </p:nvSpPr>
        <p:spPr>
          <a:xfrm>
            <a:off x="653142" y="4830085"/>
            <a:ext cx="9144000" cy="19640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fr-FR"/>
              <a:t>	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fr-FR"/>
              <a:t>	83 ans = 30 295 jours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fr-FR"/>
              <a:t>	2 ans </a:t>
            </a:r>
            <a:r>
              <a:rPr lang="fr-FR">
                <a:latin typeface="Arial"/>
                <a:ea typeface="Arial"/>
                <a:cs typeface="Arial"/>
                <a:sym typeface="Arial"/>
              </a:rPr>
              <a:t>(moyenne de vie en EHPAD) </a:t>
            </a:r>
            <a:r>
              <a:rPr lang="fr-FR"/>
              <a:t>= 1500 repas </a:t>
            </a:r>
            <a:endParaRPr/>
          </a:p>
        </p:txBody>
      </p:sp>
      <p:pic>
        <p:nvPicPr>
          <p:cNvPr descr="Capture d’écran 2016-06-09 à 15.46.20.png"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2200" y="1150619"/>
            <a:ext cx="6693070" cy="4417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83" name="Google Shape;1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Pourquoi faut-il manger ?</a:t>
            </a:r>
            <a:endParaRPr/>
          </a:p>
        </p:txBody>
      </p:sp>
      <p:pic>
        <p:nvPicPr>
          <p:cNvPr descr="Capture d’écran 2016-06-09 à 16.09.31.png" id="189" name="Google Shape;189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8061" l="0" r="0" t="-8061"/>
          <a:stretch/>
        </p:blipFill>
        <p:spPr>
          <a:xfrm>
            <a:off x="4648200" y="1125538"/>
            <a:ext cx="4495800" cy="5732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 d’écran 2016-06-09 à 16.07.17.png" id="190" name="Google Shape;190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29578" l="0" r="0" t="-29579"/>
          <a:stretch/>
        </p:blipFill>
        <p:spPr>
          <a:xfrm>
            <a:off x="0" y="1125538"/>
            <a:ext cx="4495800" cy="5732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91" name="Google Shape;19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réserves 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2146300" y="6259513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/>
          <p:nvPr/>
        </p:nvSpPr>
        <p:spPr>
          <a:xfrm>
            <a:off x="2503488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267811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2895600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3149600" y="6402388"/>
            <a:ext cx="66675" cy="288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321786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3995738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413226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325" y="1905000"/>
            <a:ext cx="66611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207" name="Google Shape;20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B547F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Utilisation des réserves 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"/>
          <p:cNvSpPr/>
          <p:nvPr/>
        </p:nvSpPr>
        <p:spPr>
          <a:xfrm>
            <a:off x="2146300" y="6259513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9"/>
          <p:cNvSpPr/>
          <p:nvPr/>
        </p:nvSpPr>
        <p:spPr>
          <a:xfrm>
            <a:off x="2503488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9"/>
          <p:cNvSpPr/>
          <p:nvPr/>
        </p:nvSpPr>
        <p:spPr>
          <a:xfrm>
            <a:off x="267811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2895600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3149600" y="6402388"/>
            <a:ext cx="66675" cy="288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/>
          <p:nvPr/>
        </p:nvSpPr>
        <p:spPr>
          <a:xfrm>
            <a:off x="321786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3995738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4132263" y="6402388"/>
            <a:ext cx="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9"/>
          <p:cNvGrpSpPr/>
          <p:nvPr/>
        </p:nvGrpSpPr>
        <p:grpSpPr>
          <a:xfrm>
            <a:off x="0" y="1150938"/>
            <a:ext cx="9110663" cy="2754313"/>
            <a:chOff x="0" y="1150938"/>
            <a:chExt cx="9110663" cy="2754313"/>
          </a:xfrm>
        </p:grpSpPr>
        <p:sp>
          <p:nvSpPr>
            <p:cNvPr id="223" name="Google Shape;223;p9"/>
            <p:cNvSpPr/>
            <p:nvPr/>
          </p:nvSpPr>
          <p:spPr>
            <a:xfrm>
              <a:off x="1914529" y="1812473"/>
              <a:ext cx="1673225" cy="604838"/>
            </a:xfrm>
            <a:custGeom>
              <a:rect b="b" l="l" r="r" t="t"/>
              <a:pathLst>
                <a:path extrusionOk="0" h="381" w="1054">
                  <a:moveTo>
                    <a:pt x="0" y="0"/>
                  </a:moveTo>
                  <a:lnTo>
                    <a:pt x="0" y="381"/>
                  </a:lnTo>
                  <a:lnTo>
                    <a:pt x="1054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1914525" y="2414588"/>
              <a:ext cx="7170738" cy="57150"/>
            </a:xfrm>
            <a:prstGeom prst="rect">
              <a:avLst/>
            </a:prstGeom>
            <a:solidFill>
              <a:srgbClr val="0070C0"/>
            </a:solidFill>
            <a:ln cap="flat" cmpd="sng" w="9525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" name="Google Shape;225;p9"/>
            <p:cNvGrpSpPr/>
            <p:nvPr/>
          </p:nvGrpSpPr>
          <p:grpSpPr>
            <a:xfrm>
              <a:off x="2379663" y="2630488"/>
              <a:ext cx="1266825" cy="298450"/>
              <a:chOff x="1499" y="1661"/>
              <a:chExt cx="798" cy="176"/>
            </a:xfrm>
          </p:grpSpPr>
          <p:sp>
            <p:nvSpPr>
              <p:cNvPr id="226" name="Google Shape;226;p9"/>
              <p:cNvSpPr/>
              <p:nvPr/>
            </p:nvSpPr>
            <p:spPr>
              <a:xfrm>
                <a:off x="1499" y="1661"/>
                <a:ext cx="798" cy="164"/>
              </a:xfrm>
              <a:custGeom>
                <a:rect b="b" l="l" r="r" t="t"/>
                <a:pathLst>
                  <a:path extrusionOk="0" h="164" w="798">
                    <a:moveTo>
                      <a:pt x="798" y="0"/>
                    </a:moveTo>
                    <a:lnTo>
                      <a:pt x="798" y="164"/>
                    </a:lnTo>
                    <a:lnTo>
                      <a:pt x="0" y="16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FFC000"/>
              </a:solidFill>
              <a:ln cap="flat" cmpd="sng" w="9525">
                <a:solidFill>
                  <a:srgbClr val="FFC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>
                <a:off x="1499" y="1661"/>
                <a:ext cx="798" cy="176"/>
              </a:xfrm>
              <a:custGeom>
                <a:rect b="b" l="l" r="r" t="t"/>
                <a:pathLst>
                  <a:path extrusionOk="0" h="176" w="798">
                    <a:moveTo>
                      <a:pt x="786" y="164"/>
                    </a:moveTo>
                    <a:lnTo>
                      <a:pt x="64" y="164"/>
                    </a:lnTo>
                    <a:lnTo>
                      <a:pt x="786" y="12"/>
                    </a:lnTo>
                    <a:lnTo>
                      <a:pt x="786" y="164"/>
                    </a:lnTo>
                    <a:lnTo>
                      <a:pt x="798" y="0"/>
                    </a:lnTo>
                    <a:lnTo>
                      <a:pt x="0" y="164"/>
                    </a:lnTo>
                    <a:lnTo>
                      <a:pt x="0" y="176"/>
                    </a:lnTo>
                    <a:lnTo>
                      <a:pt x="798" y="176"/>
                    </a:lnTo>
                    <a:lnTo>
                      <a:pt x="798" y="164"/>
                    </a:lnTo>
                    <a:lnTo>
                      <a:pt x="798" y="0"/>
                    </a:lnTo>
                    <a:lnTo>
                      <a:pt x="786" y="164"/>
                    </a:lnTo>
                    <a:close/>
                  </a:path>
                </a:pathLst>
              </a:custGeom>
              <a:solidFill>
                <a:srgbClr val="FFC000"/>
              </a:solidFill>
              <a:ln cap="flat" cmpd="sng" w="9525">
                <a:solidFill>
                  <a:srgbClr val="FFC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" name="Google Shape;228;p9"/>
            <p:cNvSpPr/>
            <p:nvPr/>
          </p:nvSpPr>
          <p:spPr>
            <a:xfrm>
              <a:off x="3627438" y="2635250"/>
              <a:ext cx="5457825" cy="293688"/>
            </a:xfrm>
            <a:prstGeom prst="rect">
              <a:avLst/>
            </a:prstGeom>
            <a:solidFill>
              <a:srgbClr val="FFC000"/>
            </a:solidFill>
            <a:ln cap="flat" cmpd="sng" w="19050">
              <a:solidFill>
                <a:srgbClr val="FFC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" name="Google Shape;229;p9"/>
            <p:cNvGrpSpPr/>
            <p:nvPr/>
          </p:nvGrpSpPr>
          <p:grpSpPr>
            <a:xfrm>
              <a:off x="4899025" y="3419475"/>
              <a:ext cx="2455863" cy="382588"/>
              <a:chOff x="3086" y="2154"/>
              <a:chExt cx="1547" cy="241"/>
            </a:xfrm>
          </p:grpSpPr>
          <p:sp>
            <p:nvSpPr>
              <p:cNvPr id="230" name="Google Shape;230;p9"/>
              <p:cNvSpPr/>
              <p:nvPr/>
            </p:nvSpPr>
            <p:spPr>
              <a:xfrm>
                <a:off x="3086" y="2154"/>
                <a:ext cx="1547" cy="241"/>
              </a:xfrm>
              <a:custGeom>
                <a:rect b="b" l="l" r="r" t="t"/>
                <a:pathLst>
                  <a:path extrusionOk="0" h="241" w="1547">
                    <a:moveTo>
                      <a:pt x="1547" y="0"/>
                    </a:moveTo>
                    <a:lnTo>
                      <a:pt x="1547" y="241"/>
                    </a:lnTo>
                    <a:lnTo>
                      <a:pt x="0" y="241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086" y="2154"/>
                <a:ext cx="1547" cy="241"/>
              </a:xfrm>
              <a:custGeom>
                <a:rect b="b" l="l" r="r" t="t"/>
                <a:pathLst>
                  <a:path extrusionOk="0" h="241" w="1547">
                    <a:moveTo>
                      <a:pt x="1535" y="229"/>
                    </a:moveTo>
                    <a:lnTo>
                      <a:pt x="76" y="229"/>
                    </a:lnTo>
                    <a:lnTo>
                      <a:pt x="1535" y="12"/>
                    </a:lnTo>
                    <a:lnTo>
                      <a:pt x="1535" y="229"/>
                    </a:lnTo>
                    <a:lnTo>
                      <a:pt x="1547" y="0"/>
                    </a:lnTo>
                    <a:lnTo>
                      <a:pt x="0" y="229"/>
                    </a:lnTo>
                    <a:lnTo>
                      <a:pt x="0" y="241"/>
                    </a:lnTo>
                    <a:lnTo>
                      <a:pt x="1547" y="241"/>
                    </a:lnTo>
                    <a:lnTo>
                      <a:pt x="1547" y="0"/>
                    </a:lnTo>
                    <a:lnTo>
                      <a:pt x="1535" y="229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" name="Google Shape;232;p9"/>
            <p:cNvSpPr/>
            <p:nvPr/>
          </p:nvSpPr>
          <p:spPr>
            <a:xfrm>
              <a:off x="7354888" y="3413125"/>
              <a:ext cx="1755775" cy="388938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>
              <a:off x="4757738" y="3038475"/>
              <a:ext cx="2393950" cy="319088"/>
              <a:chOff x="2997" y="1914"/>
              <a:chExt cx="1508" cy="201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3009" y="1914"/>
                <a:ext cx="1484" cy="188"/>
              </a:xfrm>
              <a:custGeom>
                <a:rect b="b" l="l" r="r" t="t"/>
                <a:pathLst>
                  <a:path extrusionOk="0" h="188" w="1484">
                    <a:moveTo>
                      <a:pt x="0" y="0"/>
                    </a:moveTo>
                    <a:lnTo>
                      <a:pt x="0" y="188"/>
                    </a:lnTo>
                    <a:lnTo>
                      <a:pt x="1484" y="1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997" y="1914"/>
                <a:ext cx="1508" cy="201"/>
              </a:xfrm>
              <a:custGeom>
                <a:rect b="b" l="l" r="r" t="t"/>
                <a:pathLst>
                  <a:path extrusionOk="0" h="201" w="1508">
                    <a:moveTo>
                      <a:pt x="0" y="188"/>
                    </a:moveTo>
                    <a:lnTo>
                      <a:pt x="0" y="201"/>
                    </a:lnTo>
                    <a:lnTo>
                      <a:pt x="12" y="201"/>
                    </a:lnTo>
                    <a:lnTo>
                      <a:pt x="1496" y="201"/>
                    </a:lnTo>
                    <a:lnTo>
                      <a:pt x="1508" y="17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88"/>
                    </a:lnTo>
                    <a:lnTo>
                      <a:pt x="25" y="12"/>
                    </a:lnTo>
                    <a:lnTo>
                      <a:pt x="1344" y="176"/>
                    </a:lnTo>
                    <a:lnTo>
                      <a:pt x="25" y="176"/>
                    </a:lnTo>
                    <a:lnTo>
                      <a:pt x="25" y="12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3225800" y="3038475"/>
              <a:ext cx="642938" cy="319088"/>
              <a:chOff x="2032" y="1914"/>
              <a:chExt cx="405" cy="201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2080" y="1926"/>
                <a:ext cx="357" cy="176"/>
              </a:xfrm>
              <a:custGeom>
                <a:rect b="b" l="l" r="r" t="t"/>
                <a:pathLst>
                  <a:path extrusionOk="0" h="176" w="357">
                    <a:moveTo>
                      <a:pt x="357" y="0"/>
                    </a:moveTo>
                    <a:lnTo>
                      <a:pt x="357" y="176"/>
                    </a:lnTo>
                    <a:lnTo>
                      <a:pt x="0" y="176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032" y="1914"/>
                <a:ext cx="405" cy="201"/>
              </a:xfrm>
              <a:custGeom>
                <a:rect b="b" l="l" r="r" t="t"/>
                <a:pathLst>
                  <a:path extrusionOk="0" h="201" w="405">
                    <a:moveTo>
                      <a:pt x="393" y="176"/>
                    </a:moveTo>
                    <a:lnTo>
                      <a:pt x="88" y="176"/>
                    </a:lnTo>
                    <a:lnTo>
                      <a:pt x="393" y="24"/>
                    </a:lnTo>
                    <a:lnTo>
                      <a:pt x="393" y="176"/>
                    </a:lnTo>
                    <a:lnTo>
                      <a:pt x="405" y="12"/>
                    </a:lnTo>
                    <a:lnTo>
                      <a:pt x="405" y="0"/>
                    </a:lnTo>
                    <a:lnTo>
                      <a:pt x="393" y="12"/>
                    </a:lnTo>
                    <a:lnTo>
                      <a:pt x="36" y="176"/>
                    </a:lnTo>
                    <a:lnTo>
                      <a:pt x="0" y="201"/>
                    </a:lnTo>
                    <a:lnTo>
                      <a:pt x="48" y="201"/>
                    </a:lnTo>
                    <a:lnTo>
                      <a:pt x="405" y="201"/>
                    </a:lnTo>
                    <a:lnTo>
                      <a:pt x="405" y="188"/>
                    </a:lnTo>
                    <a:lnTo>
                      <a:pt x="405" y="12"/>
                    </a:lnTo>
                    <a:lnTo>
                      <a:pt x="393" y="176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9"/>
            <p:cNvSpPr/>
            <p:nvPr/>
          </p:nvSpPr>
          <p:spPr>
            <a:xfrm>
              <a:off x="3868738" y="3038475"/>
              <a:ext cx="908050" cy="319088"/>
            </a:xfrm>
            <a:prstGeom prst="rect">
              <a:avLst/>
            </a:prstGeom>
            <a:solidFill>
              <a:srgbClr val="FF6666"/>
            </a:solidFill>
            <a:ln cap="flat" cmpd="sng" w="19050">
              <a:solidFill>
                <a:srgbClr val="FF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045200" y="3317875"/>
              <a:ext cx="3065463" cy="39688"/>
            </a:xfrm>
            <a:prstGeom prst="rect">
              <a:avLst/>
            </a:prstGeom>
            <a:solidFill>
              <a:srgbClr val="FF6666"/>
            </a:solidFill>
            <a:ln cap="flat" cmpd="sng" w="9525">
              <a:solidFill>
                <a:srgbClr val="FF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9"/>
            <p:cNvGrpSpPr/>
            <p:nvPr/>
          </p:nvGrpSpPr>
          <p:grpSpPr>
            <a:xfrm>
              <a:off x="6350" y="2144713"/>
              <a:ext cx="4381500" cy="1760538"/>
              <a:chOff x="4" y="1351"/>
              <a:chExt cx="2760" cy="1109"/>
            </a:xfrm>
          </p:grpSpPr>
          <p:sp>
            <p:nvSpPr>
              <p:cNvPr id="242" name="Google Shape;242;p9"/>
              <p:cNvSpPr/>
              <p:nvPr/>
            </p:nvSpPr>
            <p:spPr>
              <a:xfrm>
                <a:off x="4" y="1351"/>
                <a:ext cx="0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0" y="1441"/>
                <a:ext cx="118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349" y="1441"/>
                <a:ext cx="194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luc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542" y="1441"/>
                <a:ext cx="34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578" y="1441"/>
                <a:ext cx="24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des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453" y="1631"/>
                <a:ext cx="0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679" y="1721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763" y="1721"/>
                <a:ext cx="34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798" y="1721"/>
                <a:ext cx="118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pi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915" y="1721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1001" y="1721"/>
                <a:ext cx="16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es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902" y="1908"/>
                <a:ext cx="0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1128" y="1998"/>
                <a:ext cx="10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9"/>
              <p:cNvSpPr/>
              <p:nvPr/>
            </p:nvSpPr>
            <p:spPr>
              <a:xfrm>
                <a:off x="1230" y="1998"/>
                <a:ext cx="5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9"/>
              <p:cNvSpPr/>
              <p:nvPr/>
            </p:nvSpPr>
            <p:spPr>
              <a:xfrm>
                <a:off x="1281" y="1998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9"/>
              <p:cNvSpPr/>
              <p:nvPr/>
            </p:nvSpPr>
            <p:spPr>
              <a:xfrm>
                <a:off x="1364" y="1998"/>
                <a:ext cx="42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9"/>
              <p:cNvSpPr/>
              <p:nvPr/>
            </p:nvSpPr>
            <p:spPr>
              <a:xfrm>
                <a:off x="1407" y="1998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é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9"/>
              <p:cNvSpPr/>
              <p:nvPr/>
            </p:nvSpPr>
            <p:spPr>
              <a:xfrm>
                <a:off x="1491" y="1998"/>
                <a:ext cx="34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27" y="1998"/>
                <a:ext cx="24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nes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1352" y="2188"/>
                <a:ext cx="0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1577" y="2278"/>
                <a:ext cx="110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1687" y="2278"/>
                <a:ext cx="13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or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1824" y="2278"/>
                <a:ext cx="16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ps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1984" y="2278"/>
                <a:ext cx="42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2027" y="2278"/>
                <a:ext cx="16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cé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2187" y="2278"/>
                <a:ext cx="42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2230" y="2278"/>
                <a:ext cx="169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on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2397" y="2278"/>
                <a:ext cx="34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2433" y="2278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2517" y="2278"/>
                <a:ext cx="8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2603" y="2278"/>
                <a:ext cx="161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es</a:t>
                </a:r>
                <a:endParaRPr b="1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9"/>
            <p:cNvSpPr/>
            <p:nvPr/>
          </p:nvSpPr>
          <p:spPr>
            <a:xfrm>
              <a:off x="0" y="1150938"/>
              <a:ext cx="2132013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2400">
                  <a:solidFill>
                    <a:srgbClr val="FF6666"/>
                  </a:solidFill>
                  <a:latin typeface="Arial"/>
                  <a:ea typeface="Arial"/>
                  <a:cs typeface="Arial"/>
                  <a:sym typeface="Arial"/>
                </a:rPr>
                <a:t>Normalement</a:t>
              </a:r>
              <a:endParaRPr b="1" i="1" sz="240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9"/>
          <p:cNvGrpSpPr/>
          <p:nvPr/>
        </p:nvGrpSpPr>
        <p:grpSpPr>
          <a:xfrm>
            <a:off x="0" y="4000500"/>
            <a:ext cx="9110663" cy="2246313"/>
            <a:chOff x="0" y="4000500"/>
            <a:chExt cx="9110663" cy="2246313"/>
          </a:xfrm>
        </p:grpSpPr>
        <p:sp>
          <p:nvSpPr>
            <p:cNvPr id="275" name="Google Shape;275;p9"/>
            <p:cNvSpPr/>
            <p:nvPr/>
          </p:nvSpPr>
          <p:spPr>
            <a:xfrm>
              <a:off x="6350" y="4930775"/>
              <a:ext cx="0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719138" y="5375275"/>
              <a:ext cx="0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431925" y="5815013"/>
              <a:ext cx="0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914525" y="4614863"/>
              <a:ext cx="1673225" cy="604838"/>
            </a:xfrm>
            <a:custGeom>
              <a:rect b="b" l="l" r="r" t="t"/>
              <a:pathLst>
                <a:path extrusionOk="0" h="381" w="1054">
                  <a:moveTo>
                    <a:pt x="0" y="0"/>
                  </a:moveTo>
                  <a:lnTo>
                    <a:pt x="0" y="381"/>
                  </a:lnTo>
                  <a:lnTo>
                    <a:pt x="1054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914525" y="5200651"/>
              <a:ext cx="7170738" cy="57150"/>
            </a:xfrm>
            <a:prstGeom prst="rect">
              <a:avLst/>
            </a:prstGeom>
            <a:solidFill>
              <a:srgbClr val="0070C0"/>
            </a:solidFill>
            <a:ln cap="flat" cmpd="sng" w="9525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2379663" y="5426382"/>
              <a:ext cx="1266825" cy="288000"/>
            </a:xfrm>
            <a:custGeom>
              <a:rect b="b" l="l" r="r" t="t"/>
              <a:pathLst>
                <a:path extrusionOk="0" h="164" w="798">
                  <a:moveTo>
                    <a:pt x="798" y="0"/>
                  </a:moveTo>
                  <a:lnTo>
                    <a:pt x="798" y="164"/>
                  </a:lnTo>
                  <a:lnTo>
                    <a:pt x="0" y="164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FFC000"/>
            </a:solidFill>
            <a:ln cap="flat" cmpd="sng" w="2222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3627438" y="5421313"/>
              <a:ext cx="5457825" cy="293688"/>
            </a:xfrm>
            <a:prstGeom prst="rect">
              <a:avLst/>
            </a:prstGeom>
            <a:solidFill>
              <a:srgbClr val="FFC000"/>
            </a:solidFill>
            <a:ln cap="flat" cmpd="sng" w="19050">
              <a:solidFill>
                <a:srgbClr val="FFC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2" name="Google Shape;282;p9"/>
            <p:cNvGrpSpPr/>
            <p:nvPr/>
          </p:nvGrpSpPr>
          <p:grpSpPr>
            <a:xfrm>
              <a:off x="3225800" y="5824538"/>
              <a:ext cx="642938" cy="319088"/>
              <a:chOff x="2032" y="1914"/>
              <a:chExt cx="405" cy="20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2080" y="1926"/>
                <a:ext cx="357" cy="176"/>
              </a:xfrm>
              <a:custGeom>
                <a:rect b="b" l="l" r="r" t="t"/>
                <a:pathLst>
                  <a:path extrusionOk="0" h="176" w="357">
                    <a:moveTo>
                      <a:pt x="357" y="0"/>
                    </a:moveTo>
                    <a:lnTo>
                      <a:pt x="357" y="176"/>
                    </a:lnTo>
                    <a:lnTo>
                      <a:pt x="0" y="176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2032" y="1914"/>
                <a:ext cx="405" cy="201"/>
              </a:xfrm>
              <a:custGeom>
                <a:rect b="b" l="l" r="r" t="t"/>
                <a:pathLst>
                  <a:path extrusionOk="0" h="201" w="405">
                    <a:moveTo>
                      <a:pt x="393" y="176"/>
                    </a:moveTo>
                    <a:lnTo>
                      <a:pt x="88" y="176"/>
                    </a:lnTo>
                    <a:lnTo>
                      <a:pt x="393" y="24"/>
                    </a:lnTo>
                    <a:lnTo>
                      <a:pt x="393" y="176"/>
                    </a:lnTo>
                    <a:lnTo>
                      <a:pt x="405" y="12"/>
                    </a:lnTo>
                    <a:lnTo>
                      <a:pt x="405" y="0"/>
                    </a:lnTo>
                    <a:lnTo>
                      <a:pt x="393" y="12"/>
                    </a:lnTo>
                    <a:lnTo>
                      <a:pt x="36" y="176"/>
                    </a:lnTo>
                    <a:lnTo>
                      <a:pt x="0" y="201"/>
                    </a:lnTo>
                    <a:lnTo>
                      <a:pt x="48" y="201"/>
                    </a:lnTo>
                    <a:lnTo>
                      <a:pt x="405" y="201"/>
                    </a:lnTo>
                    <a:lnTo>
                      <a:pt x="405" y="188"/>
                    </a:lnTo>
                    <a:lnTo>
                      <a:pt x="405" y="12"/>
                    </a:lnTo>
                    <a:lnTo>
                      <a:pt x="393" y="176"/>
                    </a:lnTo>
                    <a:close/>
                  </a:path>
                </a:pathLst>
              </a:custGeom>
              <a:solidFill>
                <a:srgbClr val="FF6666"/>
              </a:solidFill>
              <a:ln cap="flat" cmpd="sng" w="9525">
                <a:solidFill>
                  <a:srgbClr val="FF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" name="Google Shape;285;p9"/>
            <p:cNvSpPr/>
            <p:nvPr/>
          </p:nvSpPr>
          <p:spPr>
            <a:xfrm>
              <a:off x="3830638" y="5824538"/>
              <a:ext cx="5262563" cy="319088"/>
            </a:xfrm>
            <a:prstGeom prst="rect">
              <a:avLst/>
            </a:prstGeom>
            <a:solidFill>
              <a:srgbClr val="FF6666"/>
            </a:solidFill>
            <a:ln cap="flat" cmpd="sng" w="19050">
              <a:solidFill>
                <a:srgbClr val="FF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6045200" y="6103938"/>
              <a:ext cx="3065463" cy="39688"/>
            </a:xfrm>
            <a:prstGeom prst="rect">
              <a:avLst/>
            </a:prstGeom>
            <a:solidFill>
              <a:srgbClr val="FF6666"/>
            </a:solidFill>
            <a:ln cap="flat" cmpd="sng" w="9525">
              <a:solidFill>
                <a:srgbClr val="FF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365125" y="5073651"/>
              <a:ext cx="1873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554038" y="5073651"/>
              <a:ext cx="30797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luc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860425" y="5073651"/>
              <a:ext cx="5397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917575" y="5073651"/>
              <a:ext cx="388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077913" y="5518151"/>
              <a:ext cx="134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211263" y="5518151"/>
              <a:ext cx="5397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66825" y="5518151"/>
              <a:ext cx="1873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452563" y="5518151"/>
              <a:ext cx="134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589088" y="5518151"/>
              <a:ext cx="25558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790700" y="5957888"/>
              <a:ext cx="1603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952625" y="5957888"/>
              <a:ext cx="80963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2033588" y="5957888"/>
              <a:ext cx="134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2165350" y="5957888"/>
              <a:ext cx="6667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2233613" y="5957888"/>
              <a:ext cx="134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é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2366963" y="5957888"/>
              <a:ext cx="5397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2424113" y="5957888"/>
              <a:ext cx="388938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nes</a:t>
              </a:r>
              <a:endPara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0" y="4000500"/>
              <a:ext cx="29370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2400">
                  <a:solidFill>
                    <a:srgbClr val="FF6666"/>
                  </a:solidFill>
                  <a:latin typeface="Arial"/>
                  <a:ea typeface="Arial"/>
                  <a:cs typeface="Arial"/>
                  <a:sym typeface="Arial"/>
                </a:rPr>
                <a:t>En cas de maladie</a:t>
              </a:r>
              <a:endParaRPr b="1" i="1" sz="2400">
                <a:solidFill>
                  <a:srgbClr val="FF66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ne image contenant texte&#10;&#10;Description générée automatiquement" id="304" name="Google Shape;3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17" y="6056416"/>
            <a:ext cx="942465" cy="6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ris">
  <a:themeElements>
    <a:clrScheme name="Gris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2012-09-25T09:26:52Z</dcterms:created>
  <dc:creator>Eric Fontaine</dc:creator>
</cp:coreProperties>
</file>